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uli Heavy" charset="1" panose="00000A00000000000000"/>
      <p:regular r:id="rId32"/>
    </p:embeddedFont>
    <p:embeddedFont>
      <p:font typeface="Inter Bold" charset="1" panose="020B0802030000000004"/>
      <p:regular r:id="rId33"/>
    </p:embeddedFont>
    <p:embeddedFont>
      <p:font typeface="Inter" charset="1" panose="020B0502030000000004"/>
      <p:regular r:id="rId34"/>
    </p:embeddedFont>
    <p:embeddedFont>
      <p:font typeface="Bebas Neue Bold" charset="1" panose="020B0606020202050201"/>
      <p:regular r:id="rId35"/>
    </p:embeddedFont>
    <p:embeddedFont>
      <p:font typeface="Open Sans Bold" charset="1" panose="020B0806030504020204"/>
      <p:regular r:id="rId36"/>
    </p:embeddedFont>
    <p:embeddedFont>
      <p:font typeface="Muli Bold" charset="1" panose="00000800000000000000"/>
      <p:regular r:id="rId37"/>
    </p:embeddedFont>
    <p:embeddedFont>
      <p:font typeface="Bebas Neue" charset="1" panose="00000500000000000000"/>
      <p:regular r:id="rId38"/>
    </p:embeddedFont>
    <p:embeddedFont>
      <p:font typeface="Antonio Ultra-Bold" charset="1" panose="02000803000000000000"/>
      <p:regular r:id="rId39"/>
    </p:embeddedFont>
    <p:embeddedFont>
      <p:font typeface="Open Sauce"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8.pn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jpeg" Type="http://schemas.openxmlformats.org/officeDocument/2006/relationships/image"/><Relationship Id="rId4" Target="../media/image6.png" Type="http://schemas.openxmlformats.org/officeDocument/2006/relationships/image"/><Relationship Id="rId5" Target="../media/image6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png" Type="http://schemas.openxmlformats.org/officeDocument/2006/relationships/image"/><Relationship Id="rId7" Target="../media/image6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2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pn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7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81.png" Type="http://schemas.openxmlformats.org/officeDocument/2006/relationships/image"/><Relationship Id="rId15" Target="../media/image82.png" Type="http://schemas.openxmlformats.org/officeDocument/2006/relationships/image"/><Relationship Id="rId2" Target="../media/image12.jpeg" Type="http://schemas.openxmlformats.org/officeDocument/2006/relationships/image"/><Relationship Id="rId3" Target="../media/image6.pn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svg" Type="http://schemas.openxmlformats.org/officeDocument/2006/relationships/image"/><Relationship Id="rId11" Target="../media/image88.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83.png" Type="http://schemas.openxmlformats.org/officeDocument/2006/relationships/image"/><Relationship Id="rId6" Target="../media/image6.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 Id="rId6" Target="../media/image91.png" Type="http://schemas.openxmlformats.org/officeDocument/2006/relationships/image"/><Relationship Id="rId7" Target="../media/image92.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png" Type="http://schemas.openxmlformats.org/officeDocument/2006/relationships/image"/><Relationship Id="rId11" Target="../media/image100.svg" Type="http://schemas.openxmlformats.org/officeDocument/2006/relationships/image"/><Relationship Id="rId12" Target="../media/image101.png" Type="http://schemas.openxmlformats.org/officeDocument/2006/relationships/image"/><Relationship Id="rId13" Target="../media/image102.svg" Type="http://schemas.openxmlformats.org/officeDocument/2006/relationships/image"/><Relationship Id="rId14" Target="../media/image103.png" Type="http://schemas.openxmlformats.org/officeDocument/2006/relationships/image"/><Relationship Id="rId15" Target="../media/image104.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97.png" Type="http://schemas.openxmlformats.org/officeDocument/2006/relationships/image"/><Relationship Id="rId9" Target="../media/image9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5.png" Type="http://schemas.openxmlformats.org/officeDocument/2006/relationships/image"/><Relationship Id="rId4" Target="../media/image10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jpeg" Type="http://schemas.openxmlformats.org/officeDocument/2006/relationships/image"/><Relationship Id="rId5" Target="../media/image111.jpeg" Type="http://schemas.openxmlformats.org/officeDocument/2006/relationships/image"/><Relationship Id="rId6" Target="../media/image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0.svg" Type="http://schemas.openxmlformats.org/officeDocument/2006/relationships/image"/><Relationship Id="rId11" Target="../media/image6.png" Type="http://schemas.openxmlformats.org/officeDocument/2006/relationships/image"/><Relationship Id="rId2" Target="../media/image112.jpeg" Type="http://schemas.openxmlformats.org/officeDocument/2006/relationships/image"/><Relationship Id="rId3" Target="../media/image113.png" Type="http://schemas.openxmlformats.org/officeDocument/2006/relationships/image"/><Relationship Id="rId4" Target="../media/image114.svg" Type="http://schemas.openxmlformats.org/officeDocument/2006/relationships/image"/><Relationship Id="rId5" Target="../media/image115.png" Type="http://schemas.openxmlformats.org/officeDocument/2006/relationships/image"/><Relationship Id="rId6" Target="../media/image116.svg" Type="http://schemas.openxmlformats.org/officeDocument/2006/relationships/image"/><Relationship Id="rId7" Target="../media/image117.png" Type="http://schemas.openxmlformats.org/officeDocument/2006/relationships/image"/><Relationship Id="rId8" Target="../media/image118.svg" Type="http://schemas.openxmlformats.org/officeDocument/2006/relationships/image"/><Relationship Id="rId9" Target="../media/image1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2.jpeg" Type="http://schemas.openxmlformats.org/officeDocument/2006/relationships/image"/><Relationship Id="rId3" Target="../media/image6.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1.jpe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35.jpeg" Type="http://schemas.openxmlformats.org/officeDocument/2006/relationships/image"/><Relationship Id="rId3" Target="../media/image6.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92725" y="-2244444"/>
            <a:ext cx="9028180" cy="9028180"/>
          </a:xfrm>
          <a:custGeom>
            <a:avLst/>
            <a:gdLst/>
            <a:ahLst/>
            <a:cxnLst/>
            <a:rect r="r" b="b" t="t" l="l"/>
            <a:pathLst>
              <a:path h="9028180" w="9028180">
                <a:moveTo>
                  <a:pt x="0" y="0"/>
                </a:moveTo>
                <a:lnTo>
                  <a:pt x="9028180" y="0"/>
                </a:lnTo>
                <a:lnTo>
                  <a:pt x="9028180" y="9028180"/>
                </a:lnTo>
                <a:lnTo>
                  <a:pt x="0" y="90281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9194962" y="2718943"/>
            <a:ext cx="9093038" cy="9093038"/>
          </a:xfrm>
          <a:custGeom>
            <a:avLst/>
            <a:gdLst/>
            <a:ahLst/>
            <a:cxnLst/>
            <a:rect r="r" b="b" t="t" l="l"/>
            <a:pathLst>
              <a:path h="9093038" w="9093038">
                <a:moveTo>
                  <a:pt x="9093038" y="9093038"/>
                </a:moveTo>
                <a:lnTo>
                  <a:pt x="0" y="9093038"/>
                </a:lnTo>
                <a:lnTo>
                  <a:pt x="0" y="0"/>
                </a:lnTo>
                <a:lnTo>
                  <a:pt x="9093038" y="0"/>
                </a:lnTo>
                <a:lnTo>
                  <a:pt x="9093038" y="9093038"/>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58550" y="9351544"/>
            <a:ext cx="740300" cy="70556"/>
            <a:chOff x="0" y="0"/>
            <a:chExt cx="987066" cy="94074"/>
          </a:xfrm>
        </p:grpSpPr>
        <p:grpSp>
          <p:nvGrpSpPr>
            <p:cNvPr name="Group 5" id="5"/>
            <p:cNvGrpSpPr/>
            <p:nvPr/>
          </p:nvGrpSpPr>
          <p:grpSpPr>
            <a:xfrm rot="0">
              <a:off x="0" y="0"/>
              <a:ext cx="94074" cy="940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09F57"/>
              </a:solidFill>
            </p:spPr>
          </p:sp>
        </p:grpSp>
        <p:grpSp>
          <p:nvGrpSpPr>
            <p:cNvPr name="Group 7" id="7"/>
            <p:cNvGrpSpPr/>
            <p:nvPr/>
          </p:nvGrpSpPr>
          <p:grpSpPr>
            <a:xfrm rot="0">
              <a:off x="225778" y="0"/>
              <a:ext cx="94074" cy="940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09F57"/>
              </a:solidFill>
            </p:spPr>
          </p:sp>
        </p:grpSp>
        <p:grpSp>
          <p:nvGrpSpPr>
            <p:cNvPr name="Group 9" id="9"/>
            <p:cNvGrpSpPr/>
            <p:nvPr/>
          </p:nvGrpSpPr>
          <p:grpSpPr>
            <a:xfrm rot="0">
              <a:off x="447638" y="0"/>
              <a:ext cx="94074" cy="9407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09F57"/>
              </a:solidFill>
            </p:spPr>
          </p:sp>
        </p:grpSp>
        <p:grpSp>
          <p:nvGrpSpPr>
            <p:cNvPr name="Group 11" id="11"/>
            <p:cNvGrpSpPr/>
            <p:nvPr/>
          </p:nvGrpSpPr>
          <p:grpSpPr>
            <a:xfrm rot="0">
              <a:off x="670311" y="0"/>
              <a:ext cx="94074" cy="9407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09F57"/>
              </a:solidFill>
            </p:spPr>
          </p:sp>
        </p:grpSp>
        <p:grpSp>
          <p:nvGrpSpPr>
            <p:cNvPr name="Group 13" id="13"/>
            <p:cNvGrpSpPr/>
            <p:nvPr/>
          </p:nvGrpSpPr>
          <p:grpSpPr>
            <a:xfrm rot="0">
              <a:off x="892992" y="0"/>
              <a:ext cx="94074" cy="9407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09F57"/>
              </a:solidFill>
            </p:spPr>
          </p:sp>
        </p:grpSp>
      </p:grpSp>
      <p:sp>
        <p:nvSpPr>
          <p:cNvPr name="AutoShape 15" id="15"/>
          <p:cNvSpPr/>
          <p:nvPr/>
        </p:nvSpPr>
        <p:spPr>
          <a:xfrm>
            <a:off x="4085894" y="7814213"/>
            <a:ext cx="10259704" cy="0"/>
          </a:xfrm>
          <a:prstGeom prst="line">
            <a:avLst/>
          </a:prstGeom>
          <a:ln cap="flat" w="66675">
            <a:solidFill>
              <a:srgbClr val="C09F57"/>
            </a:solidFill>
            <a:prstDash val="sysDash"/>
            <a:headEnd type="none" len="sm" w="sm"/>
            <a:tailEnd type="none" len="sm" w="sm"/>
          </a:ln>
        </p:spPr>
      </p:sp>
      <p:sp>
        <p:nvSpPr>
          <p:cNvPr name="Freeform 16" id="16"/>
          <p:cNvSpPr/>
          <p:nvPr/>
        </p:nvSpPr>
        <p:spPr>
          <a:xfrm flipH="false" flipV="false" rot="0">
            <a:off x="2782581" y="1028700"/>
            <a:ext cx="12722837" cy="6785513"/>
          </a:xfrm>
          <a:custGeom>
            <a:avLst/>
            <a:gdLst/>
            <a:ahLst/>
            <a:cxnLst/>
            <a:rect r="r" b="b" t="t" l="l"/>
            <a:pathLst>
              <a:path h="6785513" w="12722837">
                <a:moveTo>
                  <a:pt x="0" y="0"/>
                </a:moveTo>
                <a:lnTo>
                  <a:pt x="12722838" y="0"/>
                </a:lnTo>
                <a:lnTo>
                  <a:pt x="12722838" y="6785513"/>
                </a:lnTo>
                <a:lnTo>
                  <a:pt x="0" y="6785513"/>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H="true" flipV="true">
            <a:off x="8121894" y="12617"/>
            <a:ext cx="2009" cy="1191070"/>
          </a:xfrm>
          <a:prstGeom prst="line">
            <a:avLst/>
          </a:prstGeom>
          <a:ln cap="rnd" w="38100">
            <a:solidFill>
              <a:srgbClr val="FFFFFF"/>
            </a:solidFill>
            <a:prstDash val="sysDot"/>
            <a:headEnd type="none" len="sm" w="sm"/>
            <a:tailEnd type="none" len="sm" w="sm"/>
          </a:ln>
        </p:spPr>
      </p:sp>
      <p:sp>
        <p:nvSpPr>
          <p:cNvPr name="AutoShape 3" id="3"/>
          <p:cNvSpPr/>
          <p:nvPr/>
        </p:nvSpPr>
        <p:spPr>
          <a:xfrm>
            <a:off x="10244158" y="3608273"/>
            <a:ext cx="1175849" cy="0"/>
          </a:xfrm>
          <a:prstGeom prst="line">
            <a:avLst/>
          </a:prstGeom>
          <a:ln cap="flat" w="19050">
            <a:solidFill>
              <a:srgbClr val="BB9B55"/>
            </a:solidFill>
            <a:prstDash val="solid"/>
            <a:headEnd type="none" len="sm" w="sm"/>
            <a:tailEnd type="none" len="sm" w="sm"/>
          </a:ln>
        </p:spPr>
      </p:sp>
      <p:grpSp>
        <p:nvGrpSpPr>
          <p:cNvPr name="Group 4" id="4"/>
          <p:cNvGrpSpPr/>
          <p:nvPr/>
        </p:nvGrpSpPr>
        <p:grpSpPr>
          <a:xfrm rot="0">
            <a:off x="8093822" y="5840999"/>
            <a:ext cx="38100" cy="1308690"/>
            <a:chOff x="0" y="0"/>
            <a:chExt cx="50800" cy="1744921"/>
          </a:xfrm>
        </p:grpSpPr>
        <p:sp>
          <p:nvSpPr>
            <p:cNvPr name="AutoShape 5" id="5"/>
            <p:cNvSpPr/>
            <p:nvPr/>
          </p:nvSpPr>
          <p:spPr>
            <a:xfrm flipV="true">
              <a:off x="25400" y="0"/>
              <a:ext cx="0" cy="956711"/>
            </a:xfrm>
            <a:prstGeom prst="line">
              <a:avLst/>
            </a:prstGeom>
            <a:ln cap="rnd" w="50800">
              <a:solidFill>
                <a:srgbClr val="FFFFFF"/>
              </a:solidFill>
              <a:prstDash val="sysDot"/>
              <a:headEnd type="none" len="sm" w="sm"/>
              <a:tailEnd type="none" len="sm" w="sm"/>
            </a:ln>
          </p:spPr>
        </p:sp>
        <p:sp>
          <p:nvSpPr>
            <p:cNvPr name="AutoShape 6" id="6"/>
            <p:cNvSpPr/>
            <p:nvPr/>
          </p:nvSpPr>
          <p:spPr>
            <a:xfrm flipV="true">
              <a:off x="25400" y="788210"/>
              <a:ext cx="0" cy="956711"/>
            </a:xfrm>
            <a:prstGeom prst="line">
              <a:avLst/>
            </a:prstGeom>
            <a:ln cap="rnd" w="50800">
              <a:solidFill>
                <a:srgbClr val="FFFFFF"/>
              </a:solidFill>
              <a:prstDash val="sysDot"/>
              <a:headEnd type="none" len="sm" w="sm"/>
              <a:tailEnd type="none" len="sm" w="sm"/>
            </a:ln>
          </p:spPr>
        </p:sp>
      </p:grpSp>
      <p:grpSp>
        <p:nvGrpSpPr>
          <p:cNvPr name="Group 7" id="7"/>
          <p:cNvGrpSpPr/>
          <p:nvPr/>
        </p:nvGrpSpPr>
        <p:grpSpPr>
          <a:xfrm rot="0">
            <a:off x="8093822" y="3056607"/>
            <a:ext cx="38100" cy="1308690"/>
            <a:chOff x="0" y="0"/>
            <a:chExt cx="50800" cy="1744921"/>
          </a:xfrm>
        </p:grpSpPr>
        <p:sp>
          <p:nvSpPr>
            <p:cNvPr name="AutoShape 8" id="8"/>
            <p:cNvSpPr/>
            <p:nvPr/>
          </p:nvSpPr>
          <p:spPr>
            <a:xfrm flipV="true">
              <a:off x="25400" y="0"/>
              <a:ext cx="0" cy="956711"/>
            </a:xfrm>
            <a:prstGeom prst="line">
              <a:avLst/>
            </a:prstGeom>
            <a:ln cap="rnd" w="50800">
              <a:solidFill>
                <a:srgbClr val="FFFFFF"/>
              </a:solidFill>
              <a:prstDash val="sysDot"/>
              <a:headEnd type="none" len="sm" w="sm"/>
              <a:tailEnd type="none" len="sm" w="sm"/>
            </a:ln>
          </p:spPr>
        </p:sp>
        <p:sp>
          <p:nvSpPr>
            <p:cNvPr name="AutoShape 9" id="9"/>
            <p:cNvSpPr/>
            <p:nvPr/>
          </p:nvSpPr>
          <p:spPr>
            <a:xfrm flipV="true">
              <a:off x="25400" y="788210"/>
              <a:ext cx="0" cy="956711"/>
            </a:xfrm>
            <a:prstGeom prst="line">
              <a:avLst/>
            </a:prstGeom>
            <a:ln cap="rnd" w="50800">
              <a:solidFill>
                <a:srgbClr val="FFFFFF"/>
              </a:solidFill>
              <a:prstDash val="sysDot"/>
              <a:headEnd type="none" len="sm" w="sm"/>
              <a:tailEnd type="none" len="sm" w="sm"/>
            </a:ln>
          </p:spPr>
        </p:sp>
      </p:grpSp>
      <p:sp>
        <p:nvSpPr>
          <p:cNvPr name="Freeform 10" id="10"/>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2"/>
            <a:stretch>
              <a:fillRect l="0" t="0" r="0" b="0"/>
            </a:stretch>
          </a:blipFill>
        </p:spPr>
      </p:sp>
      <p:sp>
        <p:nvSpPr>
          <p:cNvPr name="Freeform 11" id="11"/>
          <p:cNvSpPr/>
          <p:nvPr/>
        </p:nvSpPr>
        <p:spPr>
          <a:xfrm flipH="false" flipV="false" rot="0">
            <a:off x="7312796" y="1282426"/>
            <a:ext cx="1638251" cy="1695474"/>
          </a:xfrm>
          <a:custGeom>
            <a:avLst/>
            <a:gdLst/>
            <a:ahLst/>
            <a:cxnLst/>
            <a:rect r="r" b="b" t="t" l="l"/>
            <a:pathLst>
              <a:path h="1695474" w="1638251">
                <a:moveTo>
                  <a:pt x="0" y="0"/>
                </a:moveTo>
                <a:lnTo>
                  <a:pt x="1638251" y="0"/>
                </a:lnTo>
                <a:lnTo>
                  <a:pt x="1638251" y="1695474"/>
                </a:lnTo>
                <a:lnTo>
                  <a:pt x="0" y="1695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398942" y="4509434"/>
            <a:ext cx="1465960" cy="1187427"/>
          </a:xfrm>
          <a:custGeom>
            <a:avLst/>
            <a:gdLst/>
            <a:ahLst/>
            <a:cxnLst/>
            <a:rect r="r" b="b" t="t" l="l"/>
            <a:pathLst>
              <a:path h="1187427" w="1465960">
                <a:moveTo>
                  <a:pt x="0" y="0"/>
                </a:moveTo>
                <a:lnTo>
                  <a:pt x="1465959" y="0"/>
                </a:lnTo>
                <a:lnTo>
                  <a:pt x="1465959" y="1187428"/>
                </a:lnTo>
                <a:lnTo>
                  <a:pt x="0" y="1187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312796" y="7225889"/>
            <a:ext cx="1638251" cy="1638251"/>
          </a:xfrm>
          <a:custGeom>
            <a:avLst/>
            <a:gdLst/>
            <a:ahLst/>
            <a:cxnLst/>
            <a:rect r="r" b="b" t="t" l="l"/>
            <a:pathLst>
              <a:path h="1638251" w="1638251">
                <a:moveTo>
                  <a:pt x="0" y="0"/>
                </a:moveTo>
                <a:lnTo>
                  <a:pt x="1638251" y="0"/>
                </a:lnTo>
                <a:lnTo>
                  <a:pt x="1638251" y="1638252"/>
                </a:lnTo>
                <a:lnTo>
                  <a:pt x="0" y="16382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28700" y="1100241"/>
            <a:ext cx="6014231" cy="589685"/>
          </a:xfrm>
          <a:prstGeom prst="rect">
            <a:avLst/>
          </a:prstGeom>
        </p:spPr>
        <p:txBody>
          <a:bodyPr anchor="t" rtlCol="false" tIns="0" lIns="0" bIns="0" rIns="0">
            <a:spAutoFit/>
          </a:bodyPr>
          <a:lstStyle/>
          <a:p>
            <a:pPr algn="l" marL="0" indent="0" lvl="0">
              <a:lnSpc>
                <a:spcPts val="4766"/>
              </a:lnSpc>
              <a:spcBef>
                <a:spcPct val="0"/>
              </a:spcBef>
            </a:pPr>
            <a:r>
              <a:rPr lang="en-US" sz="3404" spc="-40">
                <a:solidFill>
                  <a:srgbClr val="FFFFFF"/>
                </a:solidFill>
                <a:latin typeface="Inter"/>
                <a:ea typeface="Inter"/>
                <a:cs typeface="Inter"/>
                <a:sym typeface="Inter"/>
              </a:rPr>
              <a:t>Customized Solutions</a:t>
            </a:r>
          </a:p>
        </p:txBody>
      </p:sp>
      <p:sp>
        <p:nvSpPr>
          <p:cNvPr name="TextBox 15" id="15"/>
          <p:cNvSpPr txBox="true"/>
          <p:nvPr/>
        </p:nvSpPr>
        <p:spPr>
          <a:xfrm rot="0">
            <a:off x="1028700" y="4053679"/>
            <a:ext cx="6014231" cy="589685"/>
          </a:xfrm>
          <a:prstGeom prst="rect">
            <a:avLst/>
          </a:prstGeom>
        </p:spPr>
        <p:txBody>
          <a:bodyPr anchor="t" rtlCol="false" tIns="0" lIns="0" bIns="0" rIns="0">
            <a:spAutoFit/>
          </a:bodyPr>
          <a:lstStyle/>
          <a:p>
            <a:pPr algn="l" marL="0" indent="0" lvl="0">
              <a:lnSpc>
                <a:spcPts val="4766"/>
              </a:lnSpc>
              <a:spcBef>
                <a:spcPct val="0"/>
              </a:spcBef>
            </a:pPr>
            <a:r>
              <a:rPr lang="en-US" sz="3404" spc="-40">
                <a:solidFill>
                  <a:srgbClr val="FFFFFF"/>
                </a:solidFill>
                <a:latin typeface="Inter"/>
                <a:ea typeface="Inter"/>
                <a:cs typeface="Inter"/>
                <a:sym typeface="Inter"/>
              </a:rPr>
              <a:t>Expert Team</a:t>
            </a:r>
          </a:p>
        </p:txBody>
      </p:sp>
      <p:sp>
        <p:nvSpPr>
          <p:cNvPr name="TextBox 16" id="16"/>
          <p:cNvSpPr txBox="true"/>
          <p:nvPr/>
        </p:nvSpPr>
        <p:spPr>
          <a:xfrm rot="0">
            <a:off x="1028700" y="7007117"/>
            <a:ext cx="6014231" cy="589685"/>
          </a:xfrm>
          <a:prstGeom prst="rect">
            <a:avLst/>
          </a:prstGeom>
        </p:spPr>
        <p:txBody>
          <a:bodyPr anchor="t" rtlCol="false" tIns="0" lIns="0" bIns="0" rIns="0">
            <a:spAutoFit/>
          </a:bodyPr>
          <a:lstStyle/>
          <a:p>
            <a:pPr algn="l" marL="0" indent="0" lvl="0">
              <a:lnSpc>
                <a:spcPts val="4766"/>
              </a:lnSpc>
              <a:spcBef>
                <a:spcPct val="0"/>
              </a:spcBef>
            </a:pPr>
            <a:r>
              <a:rPr lang="en-US" sz="3404" spc="-40">
                <a:solidFill>
                  <a:srgbClr val="FFFFFF"/>
                </a:solidFill>
                <a:latin typeface="Inter"/>
                <a:ea typeface="Inter"/>
                <a:cs typeface="Inter"/>
                <a:sym typeface="Inter"/>
              </a:rPr>
              <a:t>Inclusivity</a:t>
            </a:r>
          </a:p>
        </p:txBody>
      </p:sp>
      <p:sp>
        <p:nvSpPr>
          <p:cNvPr name="TextBox 17" id="17"/>
          <p:cNvSpPr txBox="true"/>
          <p:nvPr/>
        </p:nvSpPr>
        <p:spPr>
          <a:xfrm rot="0">
            <a:off x="1028700" y="1770986"/>
            <a:ext cx="6014231" cy="706024"/>
          </a:xfrm>
          <a:prstGeom prst="rect">
            <a:avLst/>
          </a:prstGeom>
        </p:spPr>
        <p:txBody>
          <a:bodyPr anchor="t" rtlCol="false" tIns="0" lIns="0" bIns="0" rIns="0">
            <a:spAutoFit/>
          </a:bodyPr>
          <a:lstStyle/>
          <a:p>
            <a:pPr algn="l">
              <a:lnSpc>
                <a:spcPts val="2868"/>
              </a:lnSpc>
            </a:pPr>
            <a:r>
              <a:rPr lang="en-US" sz="1899" spc="87">
                <a:solidFill>
                  <a:srgbClr val="9FA0A4"/>
                </a:solidFill>
                <a:latin typeface="Inter"/>
                <a:ea typeface="Inter"/>
                <a:cs typeface="Inter"/>
                <a:sym typeface="Inter"/>
              </a:rPr>
              <a:t>We deliver tailored solutions that meet the specific needs of each client.</a:t>
            </a:r>
          </a:p>
        </p:txBody>
      </p:sp>
      <p:sp>
        <p:nvSpPr>
          <p:cNvPr name="TextBox 18" id="18"/>
          <p:cNvSpPr txBox="true"/>
          <p:nvPr/>
        </p:nvSpPr>
        <p:spPr>
          <a:xfrm rot="0">
            <a:off x="1028700" y="4724424"/>
            <a:ext cx="6014231" cy="1067863"/>
          </a:xfrm>
          <a:prstGeom prst="rect">
            <a:avLst/>
          </a:prstGeom>
        </p:spPr>
        <p:txBody>
          <a:bodyPr anchor="t" rtlCol="false" tIns="0" lIns="0" bIns="0" rIns="0">
            <a:spAutoFit/>
          </a:bodyPr>
          <a:lstStyle/>
          <a:p>
            <a:pPr algn="l">
              <a:lnSpc>
                <a:spcPts val="2868"/>
              </a:lnSpc>
            </a:pPr>
            <a:r>
              <a:rPr lang="en-US" sz="1899" spc="87">
                <a:solidFill>
                  <a:srgbClr val="9FA0A4"/>
                </a:solidFill>
                <a:latin typeface="Inter"/>
                <a:ea typeface="Inter"/>
                <a:cs typeface="Inter"/>
                <a:sym typeface="Inter"/>
              </a:rPr>
              <a:t>Our team consists of award-winning data scientists and industry veterans with extensive experience in AI and data analysis.</a:t>
            </a:r>
          </a:p>
        </p:txBody>
      </p:sp>
      <p:sp>
        <p:nvSpPr>
          <p:cNvPr name="TextBox 19" id="19"/>
          <p:cNvSpPr txBox="true"/>
          <p:nvPr/>
        </p:nvSpPr>
        <p:spPr>
          <a:xfrm rot="0">
            <a:off x="1028700" y="7677861"/>
            <a:ext cx="6014231" cy="1067863"/>
          </a:xfrm>
          <a:prstGeom prst="rect">
            <a:avLst/>
          </a:prstGeom>
        </p:spPr>
        <p:txBody>
          <a:bodyPr anchor="t" rtlCol="false" tIns="0" lIns="0" bIns="0" rIns="0">
            <a:spAutoFit/>
          </a:bodyPr>
          <a:lstStyle/>
          <a:p>
            <a:pPr algn="l">
              <a:lnSpc>
                <a:spcPts val="2868"/>
              </a:lnSpc>
            </a:pPr>
            <a:r>
              <a:rPr lang="en-US" sz="1899" spc="87">
                <a:solidFill>
                  <a:srgbClr val="9FA0A4"/>
                </a:solidFill>
                <a:latin typeface="Inter"/>
                <a:ea typeface="Inter"/>
                <a:cs typeface="Inter"/>
                <a:sym typeface="Inter"/>
              </a:rPr>
              <a:t>Ensuring that all organizations, regardless of size, can benefit from our cutting-edge AI-driven tools.</a:t>
            </a:r>
          </a:p>
        </p:txBody>
      </p:sp>
      <p:sp>
        <p:nvSpPr>
          <p:cNvPr name="TextBox 20" id="20"/>
          <p:cNvSpPr txBox="true"/>
          <p:nvPr/>
        </p:nvSpPr>
        <p:spPr>
          <a:xfrm rot="0">
            <a:off x="10244158" y="3920538"/>
            <a:ext cx="7160334" cy="4943602"/>
          </a:xfrm>
          <a:prstGeom prst="rect">
            <a:avLst/>
          </a:prstGeom>
        </p:spPr>
        <p:txBody>
          <a:bodyPr anchor="t" rtlCol="false" tIns="0" lIns="0" bIns="0" rIns="0">
            <a:spAutoFit/>
          </a:bodyPr>
          <a:lstStyle/>
          <a:p>
            <a:pPr algn="l">
              <a:lnSpc>
                <a:spcPts val="3058"/>
              </a:lnSpc>
            </a:pPr>
            <a:r>
              <a:rPr lang="en-US" sz="2299" spc="71">
                <a:solidFill>
                  <a:srgbClr val="9FA0A4"/>
                </a:solidFill>
                <a:latin typeface="Inter"/>
                <a:ea typeface="Inter"/>
                <a:cs typeface="Inter"/>
                <a:sym typeface="Inter"/>
              </a:rPr>
              <a:t>Our expert team, composed of award-winning data scientists and industry veterans with extensive experience in AI and data analysis, ensures that we deliver top-tier, customized solutions tailored to meet the specific needs of each client. Our offerings are designed with scalability in mind, allowing them to grow alongside our clients' businesses. Additionally, we prioritize affordability, providing cost-effective solutions without compromising on quality, ensuring that all organizations, regardless of size, can benefit from our cutting-edge AI-driven tools. </a:t>
            </a:r>
          </a:p>
        </p:txBody>
      </p:sp>
      <p:sp>
        <p:nvSpPr>
          <p:cNvPr name="TextBox 21" id="21"/>
          <p:cNvSpPr txBox="true"/>
          <p:nvPr/>
        </p:nvSpPr>
        <p:spPr>
          <a:xfrm rot="0">
            <a:off x="10236657" y="941168"/>
            <a:ext cx="7160334" cy="17358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UNIQUE SEL﻿LING POINTS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259" r="0" b="-3259"/>
            </a:stretch>
          </a:blipFill>
        </p:spPr>
      </p:sp>
      <p:sp>
        <p:nvSpPr>
          <p:cNvPr name="AutoShape 3" id="3"/>
          <p:cNvSpPr/>
          <p:nvPr/>
        </p:nvSpPr>
        <p:spPr>
          <a:xfrm flipH="true">
            <a:off x="1094418" y="5096098"/>
            <a:ext cx="1169612" cy="0"/>
          </a:xfrm>
          <a:prstGeom prst="line">
            <a:avLst/>
          </a:prstGeom>
          <a:ln cap="flat" w="28575">
            <a:solidFill>
              <a:srgbClr val="BB9B55"/>
            </a:solidFill>
            <a:prstDash val="solid"/>
            <a:headEnd type="none" len="sm" w="sm"/>
            <a:tailEnd type="none" len="sm" w="sm"/>
          </a:ln>
        </p:spPr>
      </p:sp>
      <p:sp>
        <p:nvSpPr>
          <p:cNvPr name="AutoShape 4" id="4"/>
          <p:cNvSpPr/>
          <p:nvPr/>
        </p:nvSpPr>
        <p:spPr>
          <a:xfrm>
            <a:off x="9458848" y="3256510"/>
            <a:ext cx="7351939" cy="0"/>
          </a:xfrm>
          <a:prstGeom prst="line">
            <a:avLst/>
          </a:prstGeom>
          <a:ln cap="rnd" w="28575">
            <a:solidFill>
              <a:srgbClr val="FFFFFF"/>
            </a:solidFill>
            <a:prstDash val="sysDot"/>
            <a:headEnd type="none" len="sm" w="sm"/>
            <a:tailEnd type="none" len="sm" w="sm"/>
          </a:ln>
        </p:spPr>
      </p:sp>
      <p:sp>
        <p:nvSpPr>
          <p:cNvPr name="AutoShape 5" id="5"/>
          <p:cNvSpPr/>
          <p:nvPr/>
        </p:nvSpPr>
        <p:spPr>
          <a:xfrm>
            <a:off x="9461016" y="6253170"/>
            <a:ext cx="7351939" cy="0"/>
          </a:xfrm>
          <a:prstGeom prst="line">
            <a:avLst/>
          </a:prstGeom>
          <a:ln cap="rnd" w="28575">
            <a:solidFill>
              <a:srgbClr val="FFFFFF"/>
            </a:solidFill>
            <a:prstDash val="sysDot"/>
            <a:headEnd type="none" len="sm" w="sm"/>
            <a:tailEnd type="none" len="sm" w="sm"/>
          </a:ln>
        </p:spPr>
      </p:sp>
      <p:sp>
        <p:nvSpPr>
          <p:cNvPr name="AutoShape 6" id="6"/>
          <p:cNvSpPr/>
          <p:nvPr/>
        </p:nvSpPr>
        <p:spPr>
          <a:xfrm>
            <a:off x="9461016" y="9292707"/>
            <a:ext cx="7351939" cy="0"/>
          </a:xfrm>
          <a:prstGeom prst="line">
            <a:avLst/>
          </a:prstGeom>
          <a:ln cap="rnd" w="28575">
            <a:solidFill>
              <a:srgbClr val="FFFFFF"/>
            </a:solidFill>
            <a:prstDash val="sysDot"/>
            <a:headEnd type="none" len="sm" w="sm"/>
            <a:tailEnd type="none" len="sm" w="sm"/>
          </a:ln>
        </p:spPr>
      </p:sp>
      <p:sp>
        <p:nvSpPr>
          <p:cNvPr name="Freeform 7" id="7"/>
          <p:cNvSpPr/>
          <p:nvPr/>
        </p:nvSpPr>
        <p:spPr>
          <a:xfrm flipH="false" flipV="false" rot="0">
            <a:off x="7762867" y="736608"/>
            <a:ext cx="2820462" cy="2820462"/>
          </a:xfrm>
          <a:custGeom>
            <a:avLst/>
            <a:gdLst/>
            <a:ahLst/>
            <a:cxnLst/>
            <a:rect r="r" b="b" t="t" l="l"/>
            <a:pathLst>
              <a:path h="2820462" w="2820462">
                <a:moveTo>
                  <a:pt x="0" y="0"/>
                </a:moveTo>
                <a:lnTo>
                  <a:pt x="2820462" y="0"/>
                </a:lnTo>
                <a:lnTo>
                  <a:pt x="2820462" y="2820462"/>
                </a:lnTo>
                <a:lnTo>
                  <a:pt x="0" y="2820462"/>
                </a:lnTo>
                <a:lnTo>
                  <a:pt x="0" y="0"/>
                </a:lnTo>
                <a:close/>
              </a:path>
            </a:pathLst>
          </a:custGeom>
          <a:blipFill>
            <a:blip r:embed="rId3"/>
            <a:stretch>
              <a:fillRect l="0" t="0" r="0" b="0"/>
            </a:stretch>
          </a:blipFill>
        </p:spPr>
      </p:sp>
      <p:sp>
        <p:nvSpPr>
          <p:cNvPr name="Freeform 8" id="8"/>
          <p:cNvSpPr/>
          <p:nvPr/>
        </p:nvSpPr>
        <p:spPr>
          <a:xfrm flipH="false" flipV="false" rot="0">
            <a:off x="7765035" y="3733269"/>
            <a:ext cx="2820462" cy="2820462"/>
          </a:xfrm>
          <a:custGeom>
            <a:avLst/>
            <a:gdLst/>
            <a:ahLst/>
            <a:cxnLst/>
            <a:rect r="r" b="b" t="t" l="l"/>
            <a:pathLst>
              <a:path h="2820462" w="2820462">
                <a:moveTo>
                  <a:pt x="0" y="0"/>
                </a:moveTo>
                <a:lnTo>
                  <a:pt x="2820462" y="0"/>
                </a:lnTo>
                <a:lnTo>
                  <a:pt x="2820462" y="2820462"/>
                </a:lnTo>
                <a:lnTo>
                  <a:pt x="0" y="2820462"/>
                </a:lnTo>
                <a:lnTo>
                  <a:pt x="0" y="0"/>
                </a:lnTo>
                <a:close/>
              </a:path>
            </a:pathLst>
          </a:custGeom>
          <a:blipFill>
            <a:blip r:embed="rId3"/>
            <a:stretch>
              <a:fillRect l="0" t="0" r="0" b="0"/>
            </a:stretch>
          </a:blipFill>
        </p:spPr>
      </p:sp>
      <p:sp>
        <p:nvSpPr>
          <p:cNvPr name="Freeform 9" id="9"/>
          <p:cNvSpPr/>
          <p:nvPr/>
        </p:nvSpPr>
        <p:spPr>
          <a:xfrm flipH="false" flipV="false" rot="0">
            <a:off x="7765035" y="6772806"/>
            <a:ext cx="2820462" cy="2820462"/>
          </a:xfrm>
          <a:custGeom>
            <a:avLst/>
            <a:gdLst/>
            <a:ahLst/>
            <a:cxnLst/>
            <a:rect r="r" b="b" t="t" l="l"/>
            <a:pathLst>
              <a:path h="2820462" w="2820462">
                <a:moveTo>
                  <a:pt x="0" y="0"/>
                </a:moveTo>
                <a:lnTo>
                  <a:pt x="2820462" y="0"/>
                </a:lnTo>
                <a:lnTo>
                  <a:pt x="2820462" y="2820462"/>
                </a:lnTo>
                <a:lnTo>
                  <a:pt x="0" y="2820462"/>
                </a:lnTo>
                <a:lnTo>
                  <a:pt x="0" y="0"/>
                </a:lnTo>
                <a:close/>
              </a:path>
            </a:pathLst>
          </a:custGeom>
          <a:blipFill>
            <a:blip r:embed="rId3"/>
            <a:stretch>
              <a:fillRect l="0" t="0" r="0" b="0"/>
            </a:stretch>
          </a:blipFill>
        </p:spPr>
      </p:sp>
      <p:sp>
        <p:nvSpPr>
          <p:cNvPr name="TextBox 10" id="10"/>
          <p:cNvSpPr txBox="true"/>
          <p:nvPr/>
        </p:nvSpPr>
        <p:spPr>
          <a:xfrm rot="0">
            <a:off x="1094418" y="5721428"/>
            <a:ext cx="5686721" cy="3702721"/>
          </a:xfrm>
          <a:prstGeom prst="rect">
            <a:avLst/>
          </a:prstGeom>
        </p:spPr>
        <p:txBody>
          <a:bodyPr anchor="t" rtlCol="false" tIns="0" lIns="0" bIns="0" rIns="0">
            <a:spAutoFit/>
          </a:bodyPr>
          <a:lstStyle/>
          <a:p>
            <a:pPr algn="l">
              <a:lnSpc>
                <a:spcPts val="2947"/>
              </a:lnSpc>
            </a:pPr>
            <a:r>
              <a:rPr lang="en-US" sz="2199" spc="52">
                <a:solidFill>
                  <a:srgbClr val="9FA0A4"/>
                </a:solidFill>
                <a:latin typeface="Inter"/>
                <a:ea typeface="Inter"/>
                <a:cs typeface="Inter"/>
                <a:sym typeface="Inter"/>
              </a:rPr>
              <a:t>Our marketing and sales strategy focuses on digital marketing, content marketing, and strategic partnerships. We leverage online platforms, industry events, and thought leadership content to reach our target audience. Additionally, we have a dedicated sales team that actively engages with potential clients to understand their needs and offer tailored solutions. </a:t>
            </a:r>
          </a:p>
        </p:txBody>
      </p:sp>
      <p:sp>
        <p:nvSpPr>
          <p:cNvPr name="TextBox 11" id="11"/>
          <p:cNvSpPr txBox="true"/>
          <p:nvPr/>
        </p:nvSpPr>
        <p:spPr>
          <a:xfrm rot="0">
            <a:off x="1178286" y="1388047"/>
            <a:ext cx="5637025" cy="26121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MARKETING &amp; SALES STRATEGY</a:t>
            </a:r>
          </a:p>
        </p:txBody>
      </p:sp>
      <p:sp>
        <p:nvSpPr>
          <p:cNvPr name="TextBox 12" id="12"/>
          <p:cNvSpPr txBox="true"/>
          <p:nvPr/>
        </p:nvSpPr>
        <p:spPr>
          <a:xfrm rot="0">
            <a:off x="7760698" y="1796859"/>
            <a:ext cx="2766604" cy="650196"/>
          </a:xfrm>
          <a:prstGeom prst="rect">
            <a:avLst/>
          </a:prstGeom>
        </p:spPr>
        <p:txBody>
          <a:bodyPr anchor="t" rtlCol="false" tIns="0" lIns="0" bIns="0" rIns="0">
            <a:spAutoFit/>
          </a:bodyPr>
          <a:lstStyle/>
          <a:p>
            <a:pPr algn="ctr">
              <a:lnSpc>
                <a:spcPts val="2617"/>
              </a:lnSpc>
            </a:pPr>
            <a:r>
              <a:rPr lang="en-US" sz="2199" spc="15">
                <a:solidFill>
                  <a:srgbClr val="ECC670"/>
                </a:solidFill>
                <a:latin typeface="Inter Bold"/>
                <a:ea typeface="Inter Bold"/>
                <a:cs typeface="Inter Bold"/>
                <a:sym typeface="Inter Bold"/>
              </a:rPr>
              <a:t>SOCIAL MEDIA ENGAGEMENT</a:t>
            </a:r>
          </a:p>
        </p:txBody>
      </p:sp>
      <p:sp>
        <p:nvSpPr>
          <p:cNvPr name="TextBox 13" id="13"/>
          <p:cNvSpPr txBox="true"/>
          <p:nvPr/>
        </p:nvSpPr>
        <p:spPr>
          <a:xfrm rot="0">
            <a:off x="7895010" y="4994611"/>
            <a:ext cx="2556175" cy="297778"/>
          </a:xfrm>
          <a:prstGeom prst="rect">
            <a:avLst/>
          </a:prstGeom>
        </p:spPr>
        <p:txBody>
          <a:bodyPr anchor="t" rtlCol="false" tIns="0" lIns="0" bIns="0" rIns="0">
            <a:spAutoFit/>
          </a:bodyPr>
          <a:lstStyle/>
          <a:p>
            <a:pPr algn="ctr">
              <a:lnSpc>
                <a:spcPts val="2379"/>
              </a:lnSpc>
            </a:pPr>
            <a:r>
              <a:rPr lang="en-US" sz="2000" spc="14">
                <a:solidFill>
                  <a:srgbClr val="ECC670"/>
                </a:solidFill>
                <a:latin typeface="Inter Bold"/>
                <a:ea typeface="Inter Bold"/>
                <a:cs typeface="Inter Bold"/>
                <a:sym typeface="Inter Bold"/>
              </a:rPr>
              <a:t>EMAIL CAMPAIGNS</a:t>
            </a:r>
          </a:p>
        </p:txBody>
      </p:sp>
      <p:sp>
        <p:nvSpPr>
          <p:cNvPr name="TextBox 14" id="14"/>
          <p:cNvSpPr txBox="true"/>
          <p:nvPr/>
        </p:nvSpPr>
        <p:spPr>
          <a:xfrm rot="0">
            <a:off x="7762867" y="7824802"/>
            <a:ext cx="2822631" cy="593016"/>
          </a:xfrm>
          <a:prstGeom prst="rect">
            <a:avLst/>
          </a:prstGeom>
        </p:spPr>
        <p:txBody>
          <a:bodyPr anchor="t" rtlCol="false" tIns="0" lIns="0" bIns="0" rIns="0">
            <a:spAutoFit/>
          </a:bodyPr>
          <a:lstStyle/>
          <a:p>
            <a:pPr algn="ctr">
              <a:lnSpc>
                <a:spcPts val="2379"/>
              </a:lnSpc>
            </a:pPr>
            <a:r>
              <a:rPr lang="en-US" sz="2000" spc="14">
                <a:solidFill>
                  <a:srgbClr val="ECC670"/>
                </a:solidFill>
                <a:latin typeface="Inter Bold"/>
                <a:ea typeface="Inter Bold"/>
                <a:cs typeface="Inter Bold"/>
                <a:sym typeface="Inter Bold"/>
              </a:rPr>
              <a:t>WEBINARS AND ONLINE WORKSHOPS</a:t>
            </a:r>
          </a:p>
        </p:txBody>
      </p:sp>
      <p:sp>
        <p:nvSpPr>
          <p:cNvPr name="TextBox 15" id="15"/>
          <p:cNvSpPr txBox="true"/>
          <p:nvPr/>
        </p:nvSpPr>
        <p:spPr>
          <a:xfrm rot="0">
            <a:off x="10326398" y="1285685"/>
            <a:ext cx="1586610" cy="1427480"/>
          </a:xfrm>
          <a:prstGeom prst="rect">
            <a:avLst/>
          </a:prstGeom>
        </p:spPr>
        <p:txBody>
          <a:bodyPr anchor="t" rtlCol="false" tIns="0" lIns="0" bIns="0" rIns="0">
            <a:spAutoFit/>
          </a:bodyPr>
          <a:lstStyle/>
          <a:p>
            <a:pPr algn="ctr">
              <a:lnSpc>
                <a:spcPts val="11619"/>
              </a:lnSpc>
            </a:pPr>
            <a:r>
              <a:rPr lang="en-US" sz="8300">
                <a:solidFill>
                  <a:srgbClr val="ECC670"/>
                </a:solidFill>
                <a:latin typeface="Inter Bold"/>
                <a:ea typeface="Inter Bold"/>
                <a:cs typeface="Inter Bold"/>
                <a:sym typeface="Inter Bold"/>
              </a:rPr>
              <a:t>1</a:t>
            </a:r>
          </a:p>
        </p:txBody>
      </p:sp>
      <p:sp>
        <p:nvSpPr>
          <p:cNvPr name="TextBox 16" id="16"/>
          <p:cNvSpPr txBox="true"/>
          <p:nvPr/>
        </p:nvSpPr>
        <p:spPr>
          <a:xfrm rot="0">
            <a:off x="10326398" y="4282345"/>
            <a:ext cx="1586610" cy="1427480"/>
          </a:xfrm>
          <a:prstGeom prst="rect">
            <a:avLst/>
          </a:prstGeom>
        </p:spPr>
        <p:txBody>
          <a:bodyPr anchor="t" rtlCol="false" tIns="0" lIns="0" bIns="0" rIns="0">
            <a:spAutoFit/>
          </a:bodyPr>
          <a:lstStyle/>
          <a:p>
            <a:pPr algn="ctr">
              <a:lnSpc>
                <a:spcPts val="11619"/>
              </a:lnSpc>
            </a:pPr>
            <a:r>
              <a:rPr lang="en-US" sz="8300">
                <a:solidFill>
                  <a:srgbClr val="ECC670"/>
                </a:solidFill>
                <a:latin typeface="Inter Bold"/>
                <a:ea typeface="Inter Bold"/>
                <a:cs typeface="Inter Bold"/>
                <a:sym typeface="Inter Bold"/>
              </a:rPr>
              <a:t>2</a:t>
            </a:r>
          </a:p>
        </p:txBody>
      </p:sp>
      <p:sp>
        <p:nvSpPr>
          <p:cNvPr name="TextBox 17" id="17"/>
          <p:cNvSpPr txBox="true"/>
          <p:nvPr/>
        </p:nvSpPr>
        <p:spPr>
          <a:xfrm rot="0">
            <a:off x="10326398" y="7321882"/>
            <a:ext cx="1586610" cy="1427480"/>
          </a:xfrm>
          <a:prstGeom prst="rect">
            <a:avLst/>
          </a:prstGeom>
        </p:spPr>
        <p:txBody>
          <a:bodyPr anchor="t" rtlCol="false" tIns="0" lIns="0" bIns="0" rIns="0">
            <a:spAutoFit/>
          </a:bodyPr>
          <a:lstStyle/>
          <a:p>
            <a:pPr algn="ctr">
              <a:lnSpc>
                <a:spcPts val="11619"/>
              </a:lnSpc>
            </a:pPr>
            <a:r>
              <a:rPr lang="en-US" sz="8300">
                <a:solidFill>
                  <a:srgbClr val="ECC670"/>
                </a:solidFill>
                <a:latin typeface="Inter Bold"/>
                <a:ea typeface="Inter Bold"/>
                <a:cs typeface="Inter Bold"/>
                <a:sym typeface="Inter Bold"/>
              </a:rPr>
              <a:t>3</a:t>
            </a:r>
          </a:p>
        </p:txBody>
      </p:sp>
      <p:sp>
        <p:nvSpPr>
          <p:cNvPr name="TextBox 18" id="18"/>
          <p:cNvSpPr txBox="true"/>
          <p:nvPr/>
        </p:nvSpPr>
        <p:spPr>
          <a:xfrm rot="0">
            <a:off x="12038391" y="1454594"/>
            <a:ext cx="4763642" cy="1258124"/>
          </a:xfrm>
          <a:prstGeom prst="rect">
            <a:avLst/>
          </a:prstGeom>
        </p:spPr>
        <p:txBody>
          <a:bodyPr anchor="t" rtlCol="false" tIns="0" lIns="0" bIns="0" rIns="0">
            <a:spAutoFit/>
          </a:bodyPr>
          <a:lstStyle/>
          <a:p>
            <a:pPr algn="l">
              <a:lnSpc>
                <a:spcPts val="2539"/>
              </a:lnSpc>
            </a:pPr>
            <a:r>
              <a:rPr lang="en-US" sz="1999" spc="-5">
                <a:solidFill>
                  <a:srgbClr val="9FA0A4"/>
                </a:solidFill>
                <a:latin typeface="Inter"/>
                <a:ea typeface="Inter"/>
                <a:cs typeface="Inter"/>
                <a:sym typeface="Inter"/>
              </a:rPr>
              <a:t>We utilize social media channels to connect with our audience, share insights, and promote our solutions, fostering a strong online presence.</a:t>
            </a:r>
          </a:p>
        </p:txBody>
      </p:sp>
      <p:sp>
        <p:nvSpPr>
          <p:cNvPr name="TextBox 19" id="19"/>
          <p:cNvSpPr txBox="true"/>
          <p:nvPr/>
        </p:nvSpPr>
        <p:spPr>
          <a:xfrm rot="0">
            <a:off x="12040560" y="4451255"/>
            <a:ext cx="4763642" cy="1258124"/>
          </a:xfrm>
          <a:prstGeom prst="rect">
            <a:avLst/>
          </a:prstGeom>
        </p:spPr>
        <p:txBody>
          <a:bodyPr anchor="t" rtlCol="false" tIns="0" lIns="0" bIns="0" rIns="0">
            <a:spAutoFit/>
          </a:bodyPr>
          <a:lstStyle/>
          <a:p>
            <a:pPr algn="l">
              <a:lnSpc>
                <a:spcPts val="2539"/>
              </a:lnSpc>
            </a:pPr>
            <a:r>
              <a:rPr lang="en-US" sz="1999" spc="-5">
                <a:solidFill>
                  <a:srgbClr val="9FA0A4"/>
                </a:solidFill>
                <a:latin typeface="Inter"/>
                <a:ea typeface="Inter"/>
                <a:cs typeface="Inter"/>
                <a:sym typeface="Inter"/>
              </a:rPr>
              <a:t>Our targeted email campaigns keep potential clients informed about our latest offerings, updates, and industry trends.</a:t>
            </a:r>
          </a:p>
        </p:txBody>
      </p:sp>
      <p:sp>
        <p:nvSpPr>
          <p:cNvPr name="TextBox 20" id="20"/>
          <p:cNvSpPr txBox="true"/>
          <p:nvPr/>
        </p:nvSpPr>
        <p:spPr>
          <a:xfrm rot="0">
            <a:off x="12040560" y="7490792"/>
            <a:ext cx="5218740" cy="1258124"/>
          </a:xfrm>
          <a:prstGeom prst="rect">
            <a:avLst/>
          </a:prstGeom>
        </p:spPr>
        <p:txBody>
          <a:bodyPr anchor="t" rtlCol="false" tIns="0" lIns="0" bIns="0" rIns="0">
            <a:spAutoFit/>
          </a:bodyPr>
          <a:lstStyle/>
          <a:p>
            <a:pPr algn="l">
              <a:lnSpc>
                <a:spcPts val="2539"/>
              </a:lnSpc>
            </a:pPr>
            <a:r>
              <a:rPr lang="en-US" sz="1999" spc="-5">
                <a:solidFill>
                  <a:srgbClr val="9FA0A4"/>
                </a:solidFill>
                <a:latin typeface="Inter"/>
                <a:ea typeface="Inter"/>
                <a:cs typeface="Inter"/>
                <a:sym typeface="Inter"/>
              </a:rPr>
              <a:t>Hosting webinars and online workshops allows us to demonstrate our expertise, engage with prospects, and generate leads.</a:t>
            </a:r>
          </a:p>
        </p:txBody>
      </p:sp>
      <p:sp>
        <p:nvSpPr>
          <p:cNvPr name="Freeform 21" id="21"/>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 t="0" r="-37" b="0"/>
            </a:stretch>
          </a:blipFill>
        </p:spPr>
      </p:sp>
      <p:sp>
        <p:nvSpPr>
          <p:cNvPr name="Freeform 3" id="3"/>
          <p:cNvSpPr/>
          <p:nvPr/>
        </p:nvSpPr>
        <p:spPr>
          <a:xfrm flipH="false" flipV="false" rot="0">
            <a:off x="0" y="0"/>
            <a:ext cx="7445216" cy="10287000"/>
          </a:xfrm>
          <a:custGeom>
            <a:avLst/>
            <a:gdLst/>
            <a:ahLst/>
            <a:cxnLst/>
            <a:rect r="r" b="b" t="t" l="l"/>
            <a:pathLst>
              <a:path h="10287000" w="7445216">
                <a:moveTo>
                  <a:pt x="0" y="0"/>
                </a:moveTo>
                <a:lnTo>
                  <a:pt x="7445216" y="0"/>
                </a:lnTo>
                <a:lnTo>
                  <a:pt x="7445216" y="10287000"/>
                </a:lnTo>
                <a:lnTo>
                  <a:pt x="0" y="10287000"/>
                </a:lnTo>
                <a:lnTo>
                  <a:pt x="0" y="0"/>
                </a:lnTo>
                <a:close/>
              </a:path>
            </a:pathLst>
          </a:custGeom>
          <a:blipFill>
            <a:blip r:embed="rId3"/>
            <a:stretch>
              <a:fillRect l="0" t="0" r="0" b="0"/>
            </a:stretch>
          </a:blipFill>
        </p:spPr>
      </p:sp>
      <p:sp>
        <p:nvSpPr>
          <p:cNvPr name="AutoShape 4" id="4"/>
          <p:cNvSpPr/>
          <p:nvPr/>
        </p:nvSpPr>
        <p:spPr>
          <a:xfrm flipH="true">
            <a:off x="1359261" y="3671457"/>
            <a:ext cx="1169612" cy="0"/>
          </a:xfrm>
          <a:prstGeom prst="line">
            <a:avLst/>
          </a:prstGeom>
          <a:ln cap="flat" w="28575">
            <a:solidFill>
              <a:srgbClr val="BB9B55"/>
            </a:solidFill>
            <a:prstDash val="solid"/>
            <a:headEnd type="none" len="sm" w="sm"/>
            <a:tailEnd type="none" len="sm" w="sm"/>
          </a:ln>
        </p:spPr>
      </p:sp>
      <p:sp>
        <p:nvSpPr>
          <p:cNvPr name="AutoShape 5" id="5"/>
          <p:cNvSpPr/>
          <p:nvPr/>
        </p:nvSpPr>
        <p:spPr>
          <a:xfrm>
            <a:off x="7655696" y="4668746"/>
            <a:ext cx="3265220" cy="0"/>
          </a:xfrm>
          <a:prstGeom prst="line">
            <a:avLst/>
          </a:prstGeom>
          <a:ln cap="flat" w="28575">
            <a:solidFill>
              <a:srgbClr val="BB9B55"/>
            </a:solidFill>
            <a:prstDash val="solid"/>
            <a:headEnd type="none" len="sm" w="sm"/>
            <a:tailEnd type="none" len="sm" w="sm"/>
          </a:ln>
        </p:spPr>
      </p:sp>
      <p:sp>
        <p:nvSpPr>
          <p:cNvPr name="AutoShape 6" id="6"/>
          <p:cNvSpPr/>
          <p:nvPr/>
        </p:nvSpPr>
        <p:spPr>
          <a:xfrm>
            <a:off x="7655696" y="9446570"/>
            <a:ext cx="3265220" cy="0"/>
          </a:xfrm>
          <a:prstGeom prst="line">
            <a:avLst/>
          </a:prstGeom>
          <a:ln cap="flat" w="28575">
            <a:solidFill>
              <a:srgbClr val="BB9B55"/>
            </a:solidFill>
            <a:prstDash val="solid"/>
            <a:headEnd type="none" len="sm" w="sm"/>
            <a:tailEnd type="none" len="sm" w="sm"/>
          </a:ln>
        </p:spPr>
      </p:sp>
      <p:sp>
        <p:nvSpPr>
          <p:cNvPr name="TextBox 7" id="7"/>
          <p:cNvSpPr txBox="true"/>
          <p:nvPr/>
        </p:nvSpPr>
        <p:spPr>
          <a:xfrm rot="0">
            <a:off x="7703321" y="797567"/>
            <a:ext cx="4776859" cy="3704209"/>
          </a:xfrm>
          <a:prstGeom prst="rect">
            <a:avLst/>
          </a:prstGeom>
        </p:spPr>
        <p:txBody>
          <a:bodyPr anchor="t" rtlCol="false" tIns="0" lIns="0" bIns="0" rIns="0">
            <a:spAutoFit/>
          </a:bodyPr>
          <a:lstStyle/>
          <a:p>
            <a:pPr algn="l" marL="0" indent="0" lvl="0">
              <a:lnSpc>
                <a:spcPts val="2947"/>
              </a:lnSpc>
              <a:spcBef>
                <a:spcPct val="0"/>
              </a:spcBef>
            </a:pPr>
            <a:r>
              <a:rPr lang="en-US" sz="2199" spc="52">
                <a:solidFill>
                  <a:srgbClr val="9FA0A4"/>
                </a:solidFill>
                <a:latin typeface="Inter"/>
                <a:ea typeface="Inter"/>
                <a:cs typeface="Inter"/>
                <a:sym typeface="Inter"/>
              </a:rPr>
              <a:t>One of the key features that set our products apart is their automation of the machine learning process through AutoML. This technology streamlines the development, deployment, and maintenance of machine learning models, making it accessible to users with varying levels of technical expertise.</a:t>
            </a:r>
          </a:p>
        </p:txBody>
      </p:sp>
      <p:sp>
        <p:nvSpPr>
          <p:cNvPr name="TextBox 8" id="8"/>
          <p:cNvSpPr txBox="true"/>
          <p:nvPr/>
        </p:nvSpPr>
        <p:spPr>
          <a:xfrm rot="0">
            <a:off x="7703321" y="5415252"/>
            <a:ext cx="4776859" cy="3704209"/>
          </a:xfrm>
          <a:prstGeom prst="rect">
            <a:avLst/>
          </a:prstGeom>
        </p:spPr>
        <p:txBody>
          <a:bodyPr anchor="t" rtlCol="false" tIns="0" lIns="0" bIns="0" rIns="0">
            <a:spAutoFit/>
          </a:bodyPr>
          <a:lstStyle/>
          <a:p>
            <a:pPr algn="l" marL="0" indent="0" lvl="0">
              <a:lnSpc>
                <a:spcPts val="2947"/>
              </a:lnSpc>
              <a:spcBef>
                <a:spcPct val="0"/>
              </a:spcBef>
            </a:pPr>
            <a:r>
              <a:rPr lang="en-US" sz="2199" spc="52">
                <a:solidFill>
                  <a:srgbClr val="9FA0A4"/>
                </a:solidFill>
                <a:latin typeface="Inter"/>
                <a:ea typeface="Inter"/>
                <a:cs typeface="Inter"/>
                <a:sym typeface="Inter"/>
              </a:rPr>
              <a:t>Our products also distinguish themselves through their integration of advanced Large Language Models (LLM). By harnessing the capabilities of LLMs, such as natural language understanding and generation, our solutions enable intuitive data analysis and interpretation from large textual datasets.</a:t>
            </a:r>
          </a:p>
        </p:txBody>
      </p:sp>
      <p:sp>
        <p:nvSpPr>
          <p:cNvPr name="TextBox 9" id="9"/>
          <p:cNvSpPr txBox="true"/>
          <p:nvPr/>
        </p:nvSpPr>
        <p:spPr>
          <a:xfrm rot="0">
            <a:off x="1359261" y="4625883"/>
            <a:ext cx="4440713" cy="3704209"/>
          </a:xfrm>
          <a:prstGeom prst="rect">
            <a:avLst/>
          </a:prstGeom>
        </p:spPr>
        <p:txBody>
          <a:bodyPr anchor="t" rtlCol="false" tIns="0" lIns="0" bIns="0" rIns="0">
            <a:spAutoFit/>
          </a:bodyPr>
          <a:lstStyle/>
          <a:p>
            <a:pPr algn="l">
              <a:lnSpc>
                <a:spcPts val="2947"/>
              </a:lnSpc>
            </a:pPr>
            <a:r>
              <a:rPr lang="en-US" sz="2199" spc="52">
                <a:solidFill>
                  <a:srgbClr val="9FA0A4"/>
                </a:solidFill>
                <a:latin typeface="Inter"/>
                <a:ea typeface="Inter"/>
                <a:cs typeface="Inter"/>
                <a:sym typeface="Inter"/>
              </a:rPr>
              <a:t>Our products stand out in the market due to their innovative features and advanced technologies, including AutoML automation and LLM integration. These cutting-edge capabilities distinguish us from competitors and position us as leaders in the rapidly evolving AI landscape.</a:t>
            </a:r>
          </a:p>
        </p:txBody>
      </p:sp>
      <p:sp>
        <p:nvSpPr>
          <p:cNvPr name="TextBox 10" id="10"/>
          <p:cNvSpPr txBox="true"/>
          <p:nvPr/>
        </p:nvSpPr>
        <p:spPr>
          <a:xfrm rot="0">
            <a:off x="1359261" y="2012583"/>
            <a:ext cx="5637025"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NOVELTY</a:t>
            </a:r>
          </a:p>
        </p:txBody>
      </p:sp>
      <p:sp>
        <p:nvSpPr>
          <p:cNvPr name="Freeform 11" id="11"/>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4"/>
            <a:stretch>
              <a:fillRect l="0" t="0" r="0" b="0"/>
            </a:stretch>
          </a:blipFill>
        </p:spPr>
      </p:sp>
      <p:sp>
        <p:nvSpPr>
          <p:cNvPr name="Freeform 12" id="12"/>
          <p:cNvSpPr/>
          <p:nvPr/>
        </p:nvSpPr>
        <p:spPr>
          <a:xfrm flipH="false" flipV="false" rot="0">
            <a:off x="12480180" y="1004762"/>
            <a:ext cx="5450856" cy="8277476"/>
          </a:xfrm>
          <a:custGeom>
            <a:avLst/>
            <a:gdLst/>
            <a:ahLst/>
            <a:cxnLst/>
            <a:rect r="r" b="b" t="t" l="l"/>
            <a:pathLst>
              <a:path h="8277476" w="5450856">
                <a:moveTo>
                  <a:pt x="0" y="0"/>
                </a:moveTo>
                <a:lnTo>
                  <a:pt x="5450856" y="0"/>
                </a:lnTo>
                <a:lnTo>
                  <a:pt x="5450856" y="8277476"/>
                </a:lnTo>
                <a:lnTo>
                  <a:pt x="0" y="8277476"/>
                </a:lnTo>
                <a:lnTo>
                  <a:pt x="0" y="0"/>
                </a:lnTo>
                <a:close/>
              </a:path>
            </a:pathLst>
          </a:custGeom>
          <a:blipFill>
            <a:blip r:embed="rId5"/>
            <a:stretch>
              <a:fillRect l="-64177" t="0" r="-64177"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 r="0" b="-185"/>
            </a:stretch>
          </a:blipFill>
        </p:spPr>
      </p:sp>
      <p:sp>
        <p:nvSpPr>
          <p:cNvPr name="Freeform 3" id="3"/>
          <p:cNvSpPr/>
          <p:nvPr/>
        </p:nvSpPr>
        <p:spPr>
          <a:xfrm flipH="false" flipV="false" rot="0">
            <a:off x="0" y="0"/>
            <a:ext cx="8428911" cy="10287000"/>
          </a:xfrm>
          <a:custGeom>
            <a:avLst/>
            <a:gdLst/>
            <a:ahLst/>
            <a:cxnLst/>
            <a:rect r="r" b="b" t="t" l="l"/>
            <a:pathLst>
              <a:path h="10287000" w="8428911">
                <a:moveTo>
                  <a:pt x="0" y="0"/>
                </a:moveTo>
                <a:lnTo>
                  <a:pt x="8428911" y="0"/>
                </a:lnTo>
                <a:lnTo>
                  <a:pt x="8428911"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0144422" y="2236334"/>
            <a:ext cx="2330048" cy="128153"/>
          </a:xfrm>
          <a:custGeom>
            <a:avLst/>
            <a:gdLst/>
            <a:ahLst/>
            <a:cxnLst/>
            <a:rect r="r" b="b" t="t" l="l"/>
            <a:pathLst>
              <a:path h="128153" w="2330048">
                <a:moveTo>
                  <a:pt x="0" y="0"/>
                </a:moveTo>
                <a:lnTo>
                  <a:pt x="2330048" y="0"/>
                </a:lnTo>
                <a:lnTo>
                  <a:pt x="2330048" y="128152"/>
                </a:lnTo>
                <a:lnTo>
                  <a:pt x="0" y="128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44422" y="6420657"/>
            <a:ext cx="7114878" cy="382270"/>
          </a:xfrm>
          <a:prstGeom prst="rect">
            <a:avLst/>
          </a:prstGeom>
        </p:spPr>
        <p:txBody>
          <a:bodyPr anchor="t" rtlCol="false" tIns="0" lIns="0" bIns="0" rIns="0">
            <a:spAutoFit/>
          </a:bodyPr>
          <a:lstStyle/>
          <a:p>
            <a:pPr algn="l">
              <a:lnSpc>
                <a:spcPts val="3079"/>
              </a:lnSpc>
            </a:pPr>
            <a:r>
              <a:rPr lang="en-US" sz="2199" spc="468">
                <a:solidFill>
                  <a:srgbClr val="FFFFFF"/>
                </a:solidFill>
                <a:latin typeface="Bebas Neue Bold"/>
                <a:ea typeface="Bebas Neue Bold"/>
                <a:cs typeface="Bebas Neue Bold"/>
                <a:sym typeface="Bebas Neue Bold"/>
              </a:rPr>
              <a:t>TALENTED TEAM OF PROFESSIONALS</a:t>
            </a:r>
          </a:p>
        </p:txBody>
      </p:sp>
      <p:sp>
        <p:nvSpPr>
          <p:cNvPr name="TextBox 6" id="6"/>
          <p:cNvSpPr txBox="true"/>
          <p:nvPr/>
        </p:nvSpPr>
        <p:spPr>
          <a:xfrm rot="0">
            <a:off x="10144422" y="7857148"/>
            <a:ext cx="7114878" cy="382270"/>
          </a:xfrm>
          <a:prstGeom prst="rect">
            <a:avLst/>
          </a:prstGeom>
        </p:spPr>
        <p:txBody>
          <a:bodyPr anchor="t" rtlCol="false" tIns="0" lIns="0" bIns="0" rIns="0">
            <a:spAutoFit/>
          </a:bodyPr>
          <a:lstStyle/>
          <a:p>
            <a:pPr algn="l">
              <a:lnSpc>
                <a:spcPts val="3079"/>
              </a:lnSpc>
            </a:pPr>
            <a:r>
              <a:rPr lang="en-US" sz="2199" spc="468">
                <a:solidFill>
                  <a:srgbClr val="FFFFFF"/>
                </a:solidFill>
                <a:latin typeface="Bebas Neue Bold"/>
                <a:ea typeface="Bebas Neue Bold"/>
                <a:cs typeface="Bebas Neue Bold"/>
                <a:sym typeface="Bebas Neue Bold"/>
              </a:rPr>
              <a:t>INTEGRATION OF TECHNOLOGICAL ADVANCEMENTS</a:t>
            </a:r>
          </a:p>
        </p:txBody>
      </p:sp>
      <p:sp>
        <p:nvSpPr>
          <p:cNvPr name="TextBox 7" id="7"/>
          <p:cNvSpPr txBox="true"/>
          <p:nvPr/>
        </p:nvSpPr>
        <p:spPr>
          <a:xfrm rot="0">
            <a:off x="10144422" y="8577238"/>
            <a:ext cx="7114878" cy="382270"/>
          </a:xfrm>
          <a:prstGeom prst="rect">
            <a:avLst/>
          </a:prstGeom>
        </p:spPr>
        <p:txBody>
          <a:bodyPr anchor="t" rtlCol="false" tIns="0" lIns="0" bIns="0" rIns="0">
            <a:spAutoFit/>
          </a:bodyPr>
          <a:lstStyle/>
          <a:p>
            <a:pPr algn="l">
              <a:lnSpc>
                <a:spcPts val="3079"/>
              </a:lnSpc>
            </a:pPr>
            <a:r>
              <a:rPr lang="en-US" sz="2199" spc="468">
                <a:solidFill>
                  <a:srgbClr val="FFFFFF"/>
                </a:solidFill>
                <a:latin typeface="Bebas Neue Bold"/>
                <a:ea typeface="Bebas Neue Bold"/>
                <a:cs typeface="Bebas Neue Bold"/>
                <a:sym typeface="Bebas Neue Bold"/>
              </a:rPr>
              <a:t>WELL-POSITIONED TO CAPITALIZE ON OPPORTUNITIES</a:t>
            </a:r>
          </a:p>
        </p:txBody>
      </p:sp>
      <p:sp>
        <p:nvSpPr>
          <p:cNvPr name="TextBox 8" id="8"/>
          <p:cNvSpPr txBox="true"/>
          <p:nvPr/>
        </p:nvSpPr>
        <p:spPr>
          <a:xfrm rot="0">
            <a:off x="10144422" y="7138349"/>
            <a:ext cx="7114878" cy="382270"/>
          </a:xfrm>
          <a:prstGeom prst="rect">
            <a:avLst/>
          </a:prstGeom>
        </p:spPr>
        <p:txBody>
          <a:bodyPr anchor="t" rtlCol="false" tIns="0" lIns="0" bIns="0" rIns="0">
            <a:spAutoFit/>
          </a:bodyPr>
          <a:lstStyle/>
          <a:p>
            <a:pPr algn="l">
              <a:lnSpc>
                <a:spcPts val="3079"/>
              </a:lnSpc>
            </a:pPr>
            <a:r>
              <a:rPr lang="en-US" sz="2199" spc="468">
                <a:solidFill>
                  <a:srgbClr val="FFFFFF"/>
                </a:solidFill>
                <a:latin typeface="Bebas Neue Bold"/>
                <a:ea typeface="Bebas Neue Bold"/>
                <a:cs typeface="Bebas Neue Bold"/>
                <a:sym typeface="Bebas Neue Bold"/>
              </a:rPr>
              <a:t>COMPREHENSIVE ROADMAP FOR GROWTH</a:t>
            </a:r>
          </a:p>
        </p:txBody>
      </p:sp>
      <p:sp>
        <p:nvSpPr>
          <p:cNvPr name="TextBox 9" id="9"/>
          <p:cNvSpPr txBox="true"/>
          <p:nvPr/>
        </p:nvSpPr>
        <p:spPr>
          <a:xfrm rot="0">
            <a:off x="10144422" y="2816987"/>
            <a:ext cx="6840428" cy="3107563"/>
          </a:xfrm>
          <a:prstGeom prst="rect">
            <a:avLst/>
          </a:prstGeom>
        </p:spPr>
        <p:txBody>
          <a:bodyPr anchor="t" rtlCol="false" tIns="0" lIns="0" bIns="0" rIns="0">
            <a:spAutoFit/>
          </a:bodyPr>
          <a:lstStyle/>
          <a:p>
            <a:pPr algn="l">
              <a:lnSpc>
                <a:spcPts val="3145"/>
              </a:lnSpc>
            </a:pPr>
            <a:r>
              <a:rPr lang="en-US" sz="2199" spc="63">
                <a:solidFill>
                  <a:srgbClr val="9FA0A4"/>
                </a:solidFill>
                <a:latin typeface="Inter"/>
                <a:ea typeface="Inter"/>
                <a:cs typeface="Inter"/>
                <a:sym typeface="Inter"/>
              </a:rPr>
              <a:t>Our products have been meticulously designed and developed, taking into account market demands, technological advancements, and scalability requirements. With a talented team of professionals and a comprehensive roadmap for growth, we're well-positioned to capitalize on emerging opportunities and overcome potential challenges.</a:t>
            </a:r>
          </a:p>
        </p:txBody>
      </p:sp>
      <p:sp>
        <p:nvSpPr>
          <p:cNvPr name="TextBox 10" id="10"/>
          <p:cNvSpPr txBox="true"/>
          <p:nvPr/>
        </p:nvSpPr>
        <p:spPr>
          <a:xfrm rot="0">
            <a:off x="10144422" y="990600"/>
            <a:ext cx="7114878"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FEASIBILITY</a:t>
            </a:r>
          </a:p>
        </p:txBody>
      </p:sp>
      <p:sp>
        <p:nvSpPr>
          <p:cNvPr name="Freeform 11" id="11"/>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6"/>
            <a:stretch>
              <a:fillRect l="0" t="0" r="0" b="0"/>
            </a:stretch>
          </a:blipFill>
        </p:spPr>
      </p:sp>
      <p:sp>
        <p:nvSpPr>
          <p:cNvPr name="Freeform 12" id="12"/>
          <p:cNvSpPr/>
          <p:nvPr/>
        </p:nvSpPr>
        <p:spPr>
          <a:xfrm flipH="false" flipV="false" rot="0">
            <a:off x="1363787" y="514350"/>
            <a:ext cx="6623891" cy="9258300"/>
          </a:xfrm>
          <a:custGeom>
            <a:avLst/>
            <a:gdLst/>
            <a:ahLst/>
            <a:cxnLst/>
            <a:rect r="r" b="b" t="t" l="l"/>
            <a:pathLst>
              <a:path h="9258300" w="6623891">
                <a:moveTo>
                  <a:pt x="0" y="0"/>
                </a:moveTo>
                <a:lnTo>
                  <a:pt x="6623891" y="0"/>
                </a:lnTo>
                <a:lnTo>
                  <a:pt x="6623891" y="9258300"/>
                </a:lnTo>
                <a:lnTo>
                  <a:pt x="0" y="9258300"/>
                </a:lnTo>
                <a:lnTo>
                  <a:pt x="0" y="0"/>
                </a:lnTo>
                <a:close/>
              </a:path>
            </a:pathLst>
          </a:custGeom>
          <a:blipFill>
            <a:blip r:embed="rId7"/>
            <a:stretch>
              <a:fillRect l="-58873" t="0" r="-50914"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714908" y="850623"/>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69" r="0" b="-69"/>
            </a:stretch>
          </a:blipFill>
        </p:spPr>
      </p:sp>
      <p:sp>
        <p:nvSpPr>
          <p:cNvPr name="Freeform 3" id="3"/>
          <p:cNvSpPr/>
          <p:nvPr/>
        </p:nvSpPr>
        <p:spPr>
          <a:xfrm flipH="false" flipV="false" rot="0">
            <a:off x="714908" y="5376875"/>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78" r="0" b="-78"/>
            </a:stretch>
          </a:blipFill>
        </p:spPr>
      </p:sp>
      <p:sp>
        <p:nvSpPr>
          <p:cNvPr name="Freeform 4" id="4"/>
          <p:cNvSpPr/>
          <p:nvPr/>
        </p:nvSpPr>
        <p:spPr>
          <a:xfrm flipH="false" flipV="false" rot="0">
            <a:off x="5174684" y="850623"/>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78" r="0" b="-78"/>
            </a:stretch>
          </a:blipFill>
        </p:spPr>
      </p:sp>
      <p:sp>
        <p:nvSpPr>
          <p:cNvPr name="Freeform 5" id="5"/>
          <p:cNvSpPr/>
          <p:nvPr/>
        </p:nvSpPr>
        <p:spPr>
          <a:xfrm flipH="false" flipV="false" rot="0">
            <a:off x="5174684" y="5376875"/>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78" r="0" b="-78"/>
            </a:stretch>
          </a:blipFill>
        </p:spPr>
      </p:sp>
      <p:sp>
        <p:nvSpPr>
          <p:cNvPr name="Freeform 6" id="6"/>
          <p:cNvSpPr/>
          <p:nvPr/>
        </p:nvSpPr>
        <p:spPr>
          <a:xfrm flipH="false" flipV="false" rot="0">
            <a:off x="10587121" y="3465586"/>
            <a:ext cx="2330048" cy="128153"/>
          </a:xfrm>
          <a:custGeom>
            <a:avLst/>
            <a:gdLst/>
            <a:ahLst/>
            <a:cxnLst/>
            <a:rect r="r" b="b" t="t" l="l"/>
            <a:pathLst>
              <a:path h="128153" w="2330048">
                <a:moveTo>
                  <a:pt x="0" y="0"/>
                </a:moveTo>
                <a:lnTo>
                  <a:pt x="2330048" y="0"/>
                </a:lnTo>
                <a:lnTo>
                  <a:pt x="2330048" y="128152"/>
                </a:lnTo>
                <a:lnTo>
                  <a:pt x="0" y="128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0410825" y="4817815"/>
            <a:ext cx="630828" cy="377971"/>
          </a:xfrm>
          <a:custGeom>
            <a:avLst/>
            <a:gdLst/>
            <a:ahLst/>
            <a:cxnLst/>
            <a:rect r="r" b="b" t="t" l="l"/>
            <a:pathLst>
              <a:path h="377971" w="630828">
                <a:moveTo>
                  <a:pt x="630828" y="0"/>
                </a:moveTo>
                <a:lnTo>
                  <a:pt x="0" y="0"/>
                </a:lnTo>
                <a:lnTo>
                  <a:pt x="0" y="377971"/>
                </a:lnTo>
                <a:lnTo>
                  <a:pt x="630828" y="377971"/>
                </a:lnTo>
                <a:lnTo>
                  <a:pt x="630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587121" y="1381973"/>
            <a:ext cx="5826834"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WHY US?</a:t>
            </a:r>
          </a:p>
        </p:txBody>
      </p:sp>
      <p:sp>
        <p:nvSpPr>
          <p:cNvPr name="TextBox 9" id="9"/>
          <p:cNvSpPr txBox="true"/>
          <p:nvPr/>
        </p:nvSpPr>
        <p:spPr>
          <a:xfrm rot="0">
            <a:off x="11166915" y="4925410"/>
            <a:ext cx="5512591" cy="4078478"/>
          </a:xfrm>
          <a:prstGeom prst="rect">
            <a:avLst/>
          </a:prstGeom>
        </p:spPr>
        <p:txBody>
          <a:bodyPr anchor="t" rtlCol="false" tIns="0" lIns="0" bIns="0" rIns="0">
            <a:spAutoFit/>
          </a:bodyPr>
          <a:lstStyle/>
          <a:p>
            <a:pPr algn="l">
              <a:lnSpc>
                <a:spcPts val="2925"/>
              </a:lnSpc>
            </a:pPr>
            <a:r>
              <a:rPr lang="en-US" sz="2199" spc="68">
                <a:solidFill>
                  <a:srgbClr val="929292"/>
                </a:solidFill>
                <a:latin typeface="Inter"/>
                <a:ea typeface="Inter"/>
                <a:cs typeface="Inter"/>
                <a:sym typeface="Inter"/>
              </a:rPr>
              <a:t>Choosing DataCore Consultants LLP means partnering with a team of experts dedicated to your success. With a proven track record of delivering impactful solutions and a commitment to excellence, we're uniquely positioned to meet your needs and exceed your expectations. Trust us to unlock the full potential of your data and drive meaningful business outcomes.</a:t>
            </a:r>
          </a:p>
        </p:txBody>
      </p:sp>
      <p:sp>
        <p:nvSpPr>
          <p:cNvPr name="Freeform 10" id="10"/>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7"/>
            <a:stretch>
              <a:fillRect l="0" t="0" r="0" b="0"/>
            </a:stretch>
          </a:blipFill>
        </p:spPr>
      </p:sp>
      <p:sp>
        <p:nvSpPr>
          <p:cNvPr name="Freeform 11" id="11"/>
          <p:cNvSpPr/>
          <p:nvPr/>
        </p:nvSpPr>
        <p:spPr>
          <a:xfrm flipH="false" flipV="false" rot="0">
            <a:off x="2114465" y="1541527"/>
            <a:ext cx="6181123" cy="6915942"/>
          </a:xfrm>
          <a:custGeom>
            <a:avLst/>
            <a:gdLst/>
            <a:ahLst/>
            <a:cxnLst/>
            <a:rect r="r" b="b" t="t" l="l"/>
            <a:pathLst>
              <a:path h="6915942" w="6181123">
                <a:moveTo>
                  <a:pt x="0" y="0"/>
                </a:moveTo>
                <a:lnTo>
                  <a:pt x="6181123" y="0"/>
                </a:lnTo>
                <a:lnTo>
                  <a:pt x="6181123" y="6915942"/>
                </a:lnTo>
                <a:lnTo>
                  <a:pt x="0" y="6915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053781" y="1450501"/>
            <a:ext cx="6181123" cy="6915942"/>
          </a:xfrm>
          <a:custGeom>
            <a:avLst/>
            <a:gdLst/>
            <a:ahLst/>
            <a:cxnLst/>
            <a:rect r="r" b="b" t="t" l="l"/>
            <a:pathLst>
              <a:path h="6915942" w="6181123">
                <a:moveTo>
                  <a:pt x="0" y="0"/>
                </a:moveTo>
                <a:lnTo>
                  <a:pt x="6181123" y="0"/>
                </a:lnTo>
                <a:lnTo>
                  <a:pt x="6181123" y="6915942"/>
                </a:lnTo>
                <a:lnTo>
                  <a:pt x="0" y="6915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a:off x="977873" y="2011616"/>
            <a:ext cx="3265220" cy="0"/>
          </a:xfrm>
          <a:prstGeom prst="line">
            <a:avLst/>
          </a:prstGeom>
          <a:ln cap="flat" w="28575">
            <a:solidFill>
              <a:srgbClr val="BB9B55"/>
            </a:solidFill>
            <a:prstDash val="solid"/>
            <a:headEnd type="none" len="sm" w="sm"/>
            <a:tailEnd type="none" len="sm" w="sm"/>
          </a:ln>
        </p:spPr>
      </p:sp>
      <p:sp>
        <p:nvSpPr>
          <p:cNvPr name="AutoShape 4" id="4"/>
          <p:cNvSpPr/>
          <p:nvPr/>
        </p:nvSpPr>
        <p:spPr>
          <a:xfrm>
            <a:off x="977873" y="9741321"/>
            <a:ext cx="3265220" cy="0"/>
          </a:xfrm>
          <a:prstGeom prst="line">
            <a:avLst/>
          </a:prstGeom>
          <a:ln cap="flat" w="28575">
            <a:solidFill>
              <a:srgbClr val="BB9B55"/>
            </a:solidFill>
            <a:prstDash val="solid"/>
            <a:headEnd type="none" len="sm" w="sm"/>
            <a:tailEnd type="none" len="sm" w="sm"/>
          </a:ln>
        </p:spPr>
      </p:sp>
      <p:sp>
        <p:nvSpPr>
          <p:cNvPr name="Freeform 5" id="5"/>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3"/>
            <a:stretch>
              <a:fillRect l="0" t="0" r="0" b="0"/>
            </a:stretch>
          </a:blipFill>
        </p:spPr>
      </p:sp>
      <p:sp>
        <p:nvSpPr>
          <p:cNvPr name="Freeform 6" id="6"/>
          <p:cNvSpPr/>
          <p:nvPr/>
        </p:nvSpPr>
        <p:spPr>
          <a:xfrm flipH="false" flipV="false" rot="0">
            <a:off x="15327978" y="5266173"/>
            <a:ext cx="3497580" cy="8229600"/>
          </a:xfrm>
          <a:custGeom>
            <a:avLst/>
            <a:gdLst/>
            <a:ahLst/>
            <a:cxnLst/>
            <a:rect r="r" b="b" t="t" l="l"/>
            <a:pathLst>
              <a:path h="8229600" w="3497580">
                <a:moveTo>
                  <a:pt x="0" y="0"/>
                </a:moveTo>
                <a:lnTo>
                  <a:pt x="3497580" y="0"/>
                </a:lnTo>
                <a:lnTo>
                  <a:pt x="3497580" y="8229600"/>
                </a:lnTo>
                <a:lnTo>
                  <a:pt x="0" y="8229600"/>
                </a:lnTo>
                <a:lnTo>
                  <a:pt x="0" y="0"/>
                </a:lnTo>
                <a:close/>
              </a:path>
            </a:pathLst>
          </a:custGeom>
          <a:blipFill>
            <a:blip r:embed="rId4"/>
            <a:stretch>
              <a:fillRect l="0" t="0" r="0" b="0"/>
            </a:stretch>
          </a:blipFill>
        </p:spPr>
      </p:sp>
      <p:sp>
        <p:nvSpPr>
          <p:cNvPr name="TextBox 7" id="7"/>
          <p:cNvSpPr txBox="true"/>
          <p:nvPr/>
        </p:nvSpPr>
        <p:spPr>
          <a:xfrm rot="0">
            <a:off x="977873" y="773654"/>
            <a:ext cx="5826834"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CASE STUDY</a:t>
            </a:r>
          </a:p>
        </p:txBody>
      </p:sp>
      <p:sp>
        <p:nvSpPr>
          <p:cNvPr name="TextBox 8" id="8"/>
          <p:cNvSpPr txBox="true"/>
          <p:nvPr/>
        </p:nvSpPr>
        <p:spPr>
          <a:xfrm rot="0">
            <a:off x="6973315" y="834577"/>
            <a:ext cx="7942949" cy="756666"/>
          </a:xfrm>
          <a:prstGeom prst="rect">
            <a:avLst/>
          </a:prstGeom>
        </p:spPr>
        <p:txBody>
          <a:bodyPr anchor="t" rtlCol="false" tIns="0" lIns="0" bIns="0" rIns="0">
            <a:spAutoFit/>
          </a:bodyPr>
          <a:lstStyle/>
          <a:p>
            <a:pPr algn="l" marL="0" indent="0" lvl="0">
              <a:lnSpc>
                <a:spcPts val="3072"/>
              </a:lnSpc>
              <a:spcBef>
                <a:spcPct val="0"/>
              </a:spcBef>
            </a:pPr>
            <a:r>
              <a:rPr lang="en-US" sz="2400" spc="256">
                <a:solidFill>
                  <a:srgbClr val="FFFFFF"/>
                </a:solidFill>
                <a:latin typeface="Muli Heavy"/>
                <a:ea typeface="Muli Heavy"/>
                <a:cs typeface="Muli Heavy"/>
                <a:sym typeface="Muli Heavy"/>
              </a:rPr>
              <a:t>Dependencies &amp; Challenges in Auditing and Rating Call Center Agent Performance</a:t>
            </a:r>
          </a:p>
        </p:txBody>
      </p:sp>
      <p:sp>
        <p:nvSpPr>
          <p:cNvPr name="TextBox 9" id="9"/>
          <p:cNvSpPr txBox="true"/>
          <p:nvPr/>
        </p:nvSpPr>
        <p:spPr>
          <a:xfrm rot="0">
            <a:off x="977873" y="2550083"/>
            <a:ext cx="7942949" cy="1706440"/>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Customer Satisfaction Challenges:</a:t>
            </a:r>
            <a:r>
              <a:rPr lang="en-US" sz="1899" spc="55">
                <a:solidFill>
                  <a:srgbClr val="9FA0A4"/>
                </a:solidFill>
                <a:latin typeface="Inter"/>
                <a:ea typeface="Inter"/>
                <a:cs typeface="Inter"/>
                <a:sym typeface="Inter"/>
              </a:rPr>
              <a:t> Call centers struggle to maintain high levels of customer satisfaction. Without monitoring tools, tracking KPIs like Net Promoter Score (NPS), Call Abandonment Rate, and Customer Satisfaction Score (CSAT) becomes difficult. This leads to suboptimal service quality.</a:t>
            </a:r>
          </a:p>
        </p:txBody>
      </p:sp>
      <p:sp>
        <p:nvSpPr>
          <p:cNvPr name="TextBox 10" id="10"/>
          <p:cNvSpPr txBox="true"/>
          <p:nvPr/>
        </p:nvSpPr>
        <p:spPr>
          <a:xfrm rot="0">
            <a:off x="9367178" y="2550083"/>
            <a:ext cx="7942949" cy="1706440"/>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Cost Management Issues: </a:t>
            </a:r>
            <a:r>
              <a:rPr lang="en-US" sz="1899" spc="55">
                <a:solidFill>
                  <a:srgbClr val="9FA0A4"/>
                </a:solidFill>
                <a:latin typeface="Inter"/>
                <a:ea typeface="Inter"/>
                <a:cs typeface="Inter"/>
                <a:sym typeface="Inter"/>
              </a:rPr>
              <a:t>Inefficiencies and poor performance translate to higher operational costs. Inability to measure key metrics like Cost per Call (CPC) and Service Level (SL) leads to higher expenses and reduced profitability. This hinders business growth and customer retention.</a:t>
            </a:r>
          </a:p>
        </p:txBody>
      </p:sp>
      <p:sp>
        <p:nvSpPr>
          <p:cNvPr name="TextBox 11" id="11"/>
          <p:cNvSpPr txBox="true"/>
          <p:nvPr/>
        </p:nvSpPr>
        <p:spPr>
          <a:xfrm rot="0">
            <a:off x="977873" y="4656573"/>
            <a:ext cx="7942949" cy="2049303"/>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Operational Efficiency Goals: </a:t>
            </a:r>
            <a:r>
              <a:rPr lang="en-US" sz="1899" spc="55">
                <a:solidFill>
                  <a:srgbClr val="9FA0A4"/>
                </a:solidFill>
                <a:latin typeface="Inter"/>
                <a:ea typeface="Inter"/>
                <a:cs typeface="Inter"/>
                <a:sym typeface="Inter"/>
              </a:rPr>
              <a:t>Achieving operational efficiency is a key target for businesses. Without real-time data, managers cannot identify peak call times, leading to inadequate staffing during high-volume periods. This results in longer wait times, increased customer frustration, and negatively impacts NPS and overall service quality.</a:t>
            </a:r>
          </a:p>
        </p:txBody>
      </p:sp>
      <p:sp>
        <p:nvSpPr>
          <p:cNvPr name="TextBox 12" id="12"/>
          <p:cNvSpPr txBox="true"/>
          <p:nvPr/>
        </p:nvSpPr>
        <p:spPr>
          <a:xfrm rot="0">
            <a:off x="9367178" y="4656573"/>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Time-Consuming Process: </a:t>
            </a:r>
            <a:r>
              <a:rPr lang="en-US" sz="1899" spc="55">
                <a:solidFill>
                  <a:srgbClr val="9FA0A4"/>
                </a:solidFill>
                <a:latin typeface="Inter"/>
                <a:ea typeface="Inter"/>
                <a:cs typeface="Inter"/>
                <a:sym typeface="Inter"/>
              </a:rPr>
              <a:t>The manual review of calls is time-consuming, leading to delays in obtaining actionable insights.</a:t>
            </a:r>
          </a:p>
        </p:txBody>
      </p:sp>
      <p:sp>
        <p:nvSpPr>
          <p:cNvPr name="TextBox 13" id="13"/>
          <p:cNvSpPr txBox="true"/>
          <p:nvPr/>
        </p:nvSpPr>
        <p:spPr>
          <a:xfrm rot="0">
            <a:off x="9367178" y="5657412"/>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Inconsistent Audits: </a:t>
            </a:r>
            <a:r>
              <a:rPr lang="en-US" sz="1899" spc="55">
                <a:solidFill>
                  <a:srgbClr val="9FA0A4"/>
                </a:solidFill>
                <a:latin typeface="Inter"/>
                <a:ea typeface="Inter"/>
                <a:cs typeface="Inter"/>
                <a:sym typeface="Inter"/>
              </a:rPr>
              <a:t>Human auditors may have subjective biases, leading to inconsistent evaluation of agent performance.</a:t>
            </a:r>
          </a:p>
        </p:txBody>
      </p:sp>
      <p:sp>
        <p:nvSpPr>
          <p:cNvPr name="TextBox 14" id="14"/>
          <p:cNvSpPr txBox="true"/>
          <p:nvPr/>
        </p:nvSpPr>
        <p:spPr>
          <a:xfrm rot="0">
            <a:off x="977873" y="7105926"/>
            <a:ext cx="7942949" cy="2049303"/>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Agent Performance Identification: </a:t>
            </a:r>
            <a:r>
              <a:rPr lang="en-US" sz="1899" spc="55">
                <a:solidFill>
                  <a:srgbClr val="9FA0A4"/>
                </a:solidFill>
                <a:latin typeface="Inter"/>
                <a:ea typeface="Inter"/>
                <a:cs typeface="Inter"/>
                <a:sym typeface="Inter"/>
              </a:rPr>
              <a:t>Identifying exceptional and underperforming agents is a key challenge for management. Without detailed analytics, there is a lack of insights, hampering targeted coaching efforts. This affects the Quality Score, Occupancy Rate, and compliance rates, ultimately impacting the effectiveness of the call center team.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a:off x="977873" y="2011616"/>
            <a:ext cx="3265220" cy="0"/>
          </a:xfrm>
          <a:prstGeom prst="line">
            <a:avLst/>
          </a:prstGeom>
          <a:ln cap="flat" w="28575">
            <a:solidFill>
              <a:srgbClr val="BB9B55"/>
            </a:solidFill>
            <a:prstDash val="solid"/>
            <a:headEnd type="none" len="sm" w="sm"/>
            <a:tailEnd type="none" len="sm" w="sm"/>
          </a:ln>
        </p:spPr>
      </p:sp>
      <p:sp>
        <p:nvSpPr>
          <p:cNvPr name="AutoShape 4" id="4"/>
          <p:cNvSpPr/>
          <p:nvPr/>
        </p:nvSpPr>
        <p:spPr>
          <a:xfrm>
            <a:off x="977873" y="9741321"/>
            <a:ext cx="3265220" cy="0"/>
          </a:xfrm>
          <a:prstGeom prst="line">
            <a:avLst/>
          </a:prstGeom>
          <a:ln cap="flat" w="28575">
            <a:solidFill>
              <a:srgbClr val="BB9B55"/>
            </a:solidFill>
            <a:prstDash val="solid"/>
            <a:headEnd type="none" len="sm" w="sm"/>
            <a:tailEnd type="none" len="sm" w="sm"/>
          </a:ln>
        </p:spPr>
      </p:sp>
      <p:sp>
        <p:nvSpPr>
          <p:cNvPr name="Freeform 5" id="5"/>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3"/>
            <a:stretch>
              <a:fillRect l="0" t="0" r="0" b="0"/>
            </a:stretch>
          </a:blipFill>
        </p:spPr>
      </p:sp>
      <p:grpSp>
        <p:nvGrpSpPr>
          <p:cNvPr name="Group 6" id="6"/>
          <p:cNvGrpSpPr/>
          <p:nvPr/>
        </p:nvGrpSpPr>
        <p:grpSpPr>
          <a:xfrm rot="0">
            <a:off x="751158" y="3411244"/>
            <a:ext cx="11395857" cy="5847056"/>
            <a:chOff x="0" y="0"/>
            <a:chExt cx="3697684" cy="1897230"/>
          </a:xfrm>
        </p:grpSpPr>
        <p:sp>
          <p:nvSpPr>
            <p:cNvPr name="Freeform 7" id="7"/>
            <p:cNvSpPr/>
            <p:nvPr/>
          </p:nvSpPr>
          <p:spPr>
            <a:xfrm flipH="false" flipV="false" rot="0">
              <a:off x="0" y="0"/>
              <a:ext cx="3697684" cy="1897230"/>
            </a:xfrm>
            <a:custGeom>
              <a:avLst/>
              <a:gdLst/>
              <a:ahLst/>
              <a:cxnLst/>
              <a:rect r="r" b="b" t="t" l="l"/>
              <a:pathLst>
                <a:path h="1897230" w="3697684">
                  <a:moveTo>
                    <a:pt x="0" y="0"/>
                  </a:moveTo>
                  <a:lnTo>
                    <a:pt x="3697684" y="0"/>
                  </a:lnTo>
                  <a:lnTo>
                    <a:pt x="3697684" y="1897230"/>
                  </a:lnTo>
                  <a:lnTo>
                    <a:pt x="0" y="1897230"/>
                  </a:lnTo>
                  <a:close/>
                </a:path>
              </a:pathLst>
            </a:custGeom>
            <a:solidFill>
              <a:srgbClr val="06090F"/>
            </a:solidFill>
            <a:ln w="47625" cap="sq">
              <a:solidFill>
                <a:srgbClr val="BB9B55"/>
              </a:solidFill>
              <a:prstDash val="solid"/>
              <a:miter/>
            </a:ln>
          </p:spPr>
        </p:sp>
        <p:sp>
          <p:nvSpPr>
            <p:cNvPr name="TextBox 8" id="8"/>
            <p:cNvSpPr txBox="true"/>
            <p:nvPr/>
          </p:nvSpPr>
          <p:spPr>
            <a:xfrm>
              <a:off x="0" y="-38100"/>
              <a:ext cx="3697684" cy="1935330"/>
            </a:xfrm>
            <a:prstGeom prst="rect">
              <a:avLst/>
            </a:prstGeom>
          </p:spPr>
          <p:txBody>
            <a:bodyPr anchor="ctr" rtlCol="false" tIns="50800" lIns="50800" bIns="50800" rIns="50800"/>
            <a:lstStyle/>
            <a:p>
              <a:pPr algn="ctr">
                <a:lnSpc>
                  <a:spcPts val="3027"/>
                </a:lnSpc>
              </a:pPr>
            </a:p>
          </p:txBody>
        </p:sp>
      </p:grpSp>
      <p:grpSp>
        <p:nvGrpSpPr>
          <p:cNvPr name="Group 9" id="9"/>
          <p:cNvGrpSpPr/>
          <p:nvPr/>
        </p:nvGrpSpPr>
        <p:grpSpPr>
          <a:xfrm rot="0">
            <a:off x="960730" y="3683006"/>
            <a:ext cx="2925086" cy="5303532"/>
            <a:chOff x="0" y="0"/>
            <a:chExt cx="949121" cy="1720870"/>
          </a:xfrm>
        </p:grpSpPr>
        <p:sp>
          <p:nvSpPr>
            <p:cNvPr name="Freeform 10" id="10"/>
            <p:cNvSpPr/>
            <p:nvPr/>
          </p:nvSpPr>
          <p:spPr>
            <a:xfrm flipH="false" flipV="false" rot="0">
              <a:off x="0" y="0"/>
              <a:ext cx="949121" cy="1720870"/>
            </a:xfrm>
            <a:custGeom>
              <a:avLst/>
              <a:gdLst/>
              <a:ahLst/>
              <a:cxnLst/>
              <a:rect r="r" b="b" t="t" l="l"/>
              <a:pathLst>
                <a:path h="1720870" w="949121">
                  <a:moveTo>
                    <a:pt x="0" y="0"/>
                  </a:moveTo>
                  <a:lnTo>
                    <a:pt x="949121" y="0"/>
                  </a:lnTo>
                  <a:lnTo>
                    <a:pt x="949121" y="1720870"/>
                  </a:lnTo>
                  <a:lnTo>
                    <a:pt x="0" y="1720870"/>
                  </a:lnTo>
                  <a:close/>
                </a:path>
              </a:pathLst>
            </a:custGeom>
            <a:solidFill>
              <a:srgbClr val="06090F"/>
            </a:solidFill>
            <a:ln w="47625" cap="sq">
              <a:solidFill>
                <a:srgbClr val="BB9B55"/>
              </a:solidFill>
              <a:prstDash val="solid"/>
              <a:miter/>
            </a:ln>
          </p:spPr>
        </p:sp>
        <p:sp>
          <p:nvSpPr>
            <p:cNvPr name="TextBox 11" id="11"/>
            <p:cNvSpPr txBox="true"/>
            <p:nvPr/>
          </p:nvSpPr>
          <p:spPr>
            <a:xfrm>
              <a:off x="0" y="-38100"/>
              <a:ext cx="949121" cy="1758970"/>
            </a:xfrm>
            <a:prstGeom prst="rect">
              <a:avLst/>
            </a:prstGeom>
          </p:spPr>
          <p:txBody>
            <a:bodyPr anchor="ctr" rtlCol="false" tIns="50800" lIns="50800" bIns="50800" rIns="50800"/>
            <a:lstStyle/>
            <a:p>
              <a:pPr algn="ctr">
                <a:lnSpc>
                  <a:spcPts val="3027"/>
                </a:lnSpc>
              </a:pPr>
            </a:p>
          </p:txBody>
        </p:sp>
      </p:grpSp>
      <p:sp>
        <p:nvSpPr>
          <p:cNvPr name="Freeform 12" id="12"/>
          <p:cNvSpPr/>
          <p:nvPr/>
        </p:nvSpPr>
        <p:spPr>
          <a:xfrm flipH="false" flipV="false" rot="0">
            <a:off x="1837077" y="5245092"/>
            <a:ext cx="1172391" cy="1172391"/>
          </a:xfrm>
          <a:custGeom>
            <a:avLst/>
            <a:gdLst/>
            <a:ahLst/>
            <a:cxnLst/>
            <a:rect r="r" b="b" t="t" l="l"/>
            <a:pathLst>
              <a:path h="1172391" w="1172391">
                <a:moveTo>
                  <a:pt x="0" y="0"/>
                </a:moveTo>
                <a:lnTo>
                  <a:pt x="1172392" y="0"/>
                </a:lnTo>
                <a:lnTo>
                  <a:pt x="1172392" y="1172392"/>
                </a:lnTo>
                <a:lnTo>
                  <a:pt x="0" y="1172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837077" y="6929272"/>
            <a:ext cx="1172391" cy="1172391"/>
          </a:xfrm>
          <a:custGeom>
            <a:avLst/>
            <a:gdLst/>
            <a:ahLst/>
            <a:cxnLst/>
            <a:rect r="r" b="b" t="t" l="l"/>
            <a:pathLst>
              <a:path h="1172391" w="1172391">
                <a:moveTo>
                  <a:pt x="0" y="0"/>
                </a:moveTo>
                <a:lnTo>
                  <a:pt x="1172392" y="0"/>
                </a:lnTo>
                <a:lnTo>
                  <a:pt x="1172392" y="1172392"/>
                </a:lnTo>
                <a:lnTo>
                  <a:pt x="0" y="11723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a:off x="4285469" y="5421994"/>
            <a:ext cx="1228331" cy="0"/>
          </a:xfrm>
          <a:prstGeom prst="line">
            <a:avLst/>
          </a:prstGeom>
          <a:ln cap="flat" w="28575">
            <a:solidFill>
              <a:srgbClr val="BB9B55"/>
            </a:solidFill>
            <a:prstDash val="sysDot"/>
            <a:headEnd type="none" len="sm" w="sm"/>
            <a:tailEnd type="triangle" len="med" w="lg"/>
          </a:ln>
        </p:spPr>
      </p:sp>
      <p:sp>
        <p:nvSpPr>
          <p:cNvPr name="AutoShape 15" id="15"/>
          <p:cNvSpPr/>
          <p:nvPr/>
        </p:nvSpPr>
        <p:spPr>
          <a:xfrm>
            <a:off x="7049704" y="8335717"/>
            <a:ext cx="2330470" cy="0"/>
          </a:xfrm>
          <a:prstGeom prst="line">
            <a:avLst/>
          </a:prstGeom>
          <a:ln cap="flat" w="28575">
            <a:solidFill>
              <a:srgbClr val="BB9B55"/>
            </a:solidFill>
            <a:prstDash val="sysDot"/>
            <a:headEnd type="none" len="sm" w="sm"/>
            <a:tailEnd type="triangle" len="med" w="lg"/>
          </a:ln>
        </p:spPr>
      </p:sp>
      <p:sp>
        <p:nvSpPr>
          <p:cNvPr name="AutoShape 16" id="16"/>
          <p:cNvSpPr/>
          <p:nvPr/>
        </p:nvSpPr>
        <p:spPr>
          <a:xfrm>
            <a:off x="11197617" y="5436282"/>
            <a:ext cx="2345803" cy="0"/>
          </a:xfrm>
          <a:prstGeom prst="line">
            <a:avLst/>
          </a:prstGeom>
          <a:ln cap="flat" w="28575">
            <a:solidFill>
              <a:srgbClr val="BB9B55"/>
            </a:solidFill>
            <a:prstDash val="sysDot"/>
            <a:headEnd type="none" len="sm" w="sm"/>
            <a:tailEnd type="none" len="sm" w="sm"/>
          </a:ln>
        </p:spPr>
      </p:sp>
      <p:sp>
        <p:nvSpPr>
          <p:cNvPr name="AutoShape 17" id="17"/>
          <p:cNvSpPr/>
          <p:nvPr/>
        </p:nvSpPr>
        <p:spPr>
          <a:xfrm flipV="true">
            <a:off x="14667789" y="4220891"/>
            <a:ext cx="1784719" cy="0"/>
          </a:xfrm>
          <a:prstGeom prst="line">
            <a:avLst/>
          </a:prstGeom>
          <a:ln cap="flat" w="28575">
            <a:solidFill>
              <a:srgbClr val="BB9B55"/>
            </a:solidFill>
            <a:prstDash val="sysDot"/>
            <a:headEnd type="none" len="sm" w="sm"/>
            <a:tailEnd type="none" len="sm" w="sm"/>
          </a:ln>
        </p:spPr>
      </p:sp>
      <p:sp>
        <p:nvSpPr>
          <p:cNvPr name="AutoShape 18" id="18"/>
          <p:cNvSpPr/>
          <p:nvPr/>
        </p:nvSpPr>
        <p:spPr>
          <a:xfrm>
            <a:off x="8151843" y="5421994"/>
            <a:ext cx="1228331" cy="0"/>
          </a:xfrm>
          <a:prstGeom prst="line">
            <a:avLst/>
          </a:prstGeom>
          <a:ln cap="flat" w="28575">
            <a:solidFill>
              <a:srgbClr val="BB9B55"/>
            </a:solidFill>
            <a:prstDash val="sysDot"/>
            <a:headEnd type="none" len="sm" w="sm"/>
            <a:tailEnd type="triangle" len="med" w="lg"/>
          </a:ln>
        </p:spPr>
      </p:sp>
      <p:sp>
        <p:nvSpPr>
          <p:cNvPr name="AutoShape 19" id="19"/>
          <p:cNvSpPr/>
          <p:nvPr/>
        </p:nvSpPr>
        <p:spPr>
          <a:xfrm flipV="true">
            <a:off x="13543420" y="4807829"/>
            <a:ext cx="0" cy="614166"/>
          </a:xfrm>
          <a:prstGeom prst="line">
            <a:avLst/>
          </a:prstGeom>
          <a:ln cap="flat" w="28575">
            <a:solidFill>
              <a:srgbClr val="BB9B55"/>
            </a:solidFill>
            <a:prstDash val="sysDot"/>
            <a:headEnd type="none" len="sm" w="sm"/>
            <a:tailEnd type="triangle" len="med" w="lg"/>
          </a:ln>
        </p:spPr>
      </p:sp>
      <p:sp>
        <p:nvSpPr>
          <p:cNvPr name="AutoShape 20" id="20"/>
          <p:cNvSpPr/>
          <p:nvPr/>
        </p:nvSpPr>
        <p:spPr>
          <a:xfrm flipV="true">
            <a:off x="16466795" y="3592437"/>
            <a:ext cx="0" cy="614166"/>
          </a:xfrm>
          <a:prstGeom prst="line">
            <a:avLst/>
          </a:prstGeom>
          <a:ln cap="flat" w="28575">
            <a:solidFill>
              <a:srgbClr val="BB9B55"/>
            </a:solidFill>
            <a:prstDash val="sysDot"/>
            <a:headEnd type="none" len="sm" w="sm"/>
            <a:tailEnd type="triangle" len="med" w="lg"/>
          </a:ln>
        </p:spPr>
      </p:sp>
      <p:sp>
        <p:nvSpPr>
          <p:cNvPr name="AutoShape 21" id="21"/>
          <p:cNvSpPr/>
          <p:nvPr/>
        </p:nvSpPr>
        <p:spPr>
          <a:xfrm flipH="true">
            <a:off x="15668856" y="4220891"/>
            <a:ext cx="0" cy="2069829"/>
          </a:xfrm>
          <a:prstGeom prst="line">
            <a:avLst/>
          </a:prstGeom>
          <a:ln cap="flat" w="28575">
            <a:solidFill>
              <a:srgbClr val="BB9B55"/>
            </a:solidFill>
            <a:prstDash val="sysDot"/>
            <a:headEnd type="none" len="sm" w="sm"/>
            <a:tailEnd type="triangle" len="med" w="lg"/>
          </a:ln>
        </p:spPr>
      </p:sp>
      <p:sp>
        <p:nvSpPr>
          <p:cNvPr name="AutoShape 22" id="22"/>
          <p:cNvSpPr/>
          <p:nvPr/>
        </p:nvSpPr>
        <p:spPr>
          <a:xfrm flipH="true" flipV="true">
            <a:off x="4285469" y="6212795"/>
            <a:ext cx="1228331" cy="0"/>
          </a:xfrm>
          <a:prstGeom prst="line">
            <a:avLst/>
          </a:prstGeom>
          <a:ln cap="flat" w="28575">
            <a:solidFill>
              <a:srgbClr val="BB9B55"/>
            </a:solidFill>
            <a:prstDash val="sysDot"/>
            <a:headEnd type="none" len="sm" w="sm"/>
            <a:tailEnd type="triangle" len="med" w="lg"/>
          </a:ln>
        </p:spPr>
      </p:sp>
      <p:sp>
        <p:nvSpPr>
          <p:cNvPr name="AutoShape 23" id="23"/>
          <p:cNvSpPr/>
          <p:nvPr/>
        </p:nvSpPr>
        <p:spPr>
          <a:xfrm flipH="true">
            <a:off x="7049704" y="7093098"/>
            <a:ext cx="0" cy="1228331"/>
          </a:xfrm>
          <a:prstGeom prst="line">
            <a:avLst/>
          </a:prstGeom>
          <a:ln cap="flat" w="28575">
            <a:solidFill>
              <a:srgbClr val="BB9B55"/>
            </a:solidFill>
            <a:prstDash val="sysDot"/>
            <a:headEnd type="none" len="sm" w="sm"/>
            <a:tailEnd type="none" len="sm" w="sm"/>
          </a:ln>
        </p:spPr>
      </p:sp>
      <p:sp>
        <p:nvSpPr>
          <p:cNvPr name="Freeform 24" id="24"/>
          <p:cNvSpPr/>
          <p:nvPr/>
        </p:nvSpPr>
        <p:spPr>
          <a:xfrm flipH="false" flipV="false" rot="0">
            <a:off x="5915831" y="4765985"/>
            <a:ext cx="2267746" cy="2102819"/>
          </a:xfrm>
          <a:custGeom>
            <a:avLst/>
            <a:gdLst/>
            <a:ahLst/>
            <a:cxnLst/>
            <a:rect r="r" b="b" t="t" l="l"/>
            <a:pathLst>
              <a:path h="2102819" w="2267746">
                <a:moveTo>
                  <a:pt x="0" y="0"/>
                </a:moveTo>
                <a:lnTo>
                  <a:pt x="2267746" y="0"/>
                </a:lnTo>
                <a:lnTo>
                  <a:pt x="2267746" y="2102819"/>
                </a:lnTo>
                <a:lnTo>
                  <a:pt x="0" y="2102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9920695" y="5147175"/>
            <a:ext cx="888303" cy="549638"/>
          </a:xfrm>
          <a:custGeom>
            <a:avLst/>
            <a:gdLst/>
            <a:ahLst/>
            <a:cxnLst/>
            <a:rect r="r" b="b" t="t" l="l"/>
            <a:pathLst>
              <a:path h="549638" w="888303">
                <a:moveTo>
                  <a:pt x="0" y="0"/>
                </a:moveTo>
                <a:lnTo>
                  <a:pt x="888304" y="0"/>
                </a:lnTo>
                <a:lnTo>
                  <a:pt x="888304" y="549638"/>
                </a:lnTo>
                <a:lnTo>
                  <a:pt x="0" y="5496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6" id="26"/>
          <p:cNvSpPr/>
          <p:nvPr/>
        </p:nvSpPr>
        <p:spPr>
          <a:xfrm flipH="false" flipV="false" rot="0">
            <a:off x="9984826" y="7916618"/>
            <a:ext cx="760042" cy="839825"/>
          </a:xfrm>
          <a:custGeom>
            <a:avLst/>
            <a:gdLst/>
            <a:ahLst/>
            <a:cxnLst/>
            <a:rect r="r" b="b" t="t" l="l"/>
            <a:pathLst>
              <a:path h="839825" w="760042">
                <a:moveTo>
                  <a:pt x="0" y="0"/>
                </a:moveTo>
                <a:lnTo>
                  <a:pt x="760042" y="0"/>
                </a:lnTo>
                <a:lnTo>
                  <a:pt x="760042" y="839826"/>
                </a:lnTo>
                <a:lnTo>
                  <a:pt x="0" y="8398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7" id="27"/>
          <p:cNvSpPr/>
          <p:nvPr/>
        </p:nvSpPr>
        <p:spPr>
          <a:xfrm flipH="false" flipV="false" rot="0">
            <a:off x="12535257" y="3411244"/>
            <a:ext cx="1987751" cy="1262222"/>
          </a:xfrm>
          <a:custGeom>
            <a:avLst/>
            <a:gdLst/>
            <a:ahLst/>
            <a:cxnLst/>
            <a:rect r="r" b="b" t="t" l="l"/>
            <a:pathLst>
              <a:path h="1262222" w="1987751">
                <a:moveTo>
                  <a:pt x="0" y="0"/>
                </a:moveTo>
                <a:lnTo>
                  <a:pt x="1987751" y="0"/>
                </a:lnTo>
                <a:lnTo>
                  <a:pt x="1987751" y="1262221"/>
                </a:lnTo>
                <a:lnTo>
                  <a:pt x="0" y="1262221"/>
                </a:lnTo>
                <a:lnTo>
                  <a:pt x="0" y="0"/>
                </a:lnTo>
                <a:close/>
              </a:path>
            </a:pathLst>
          </a:custGeom>
          <a:blipFill>
            <a:blip r:embed="rId14"/>
            <a:stretch>
              <a:fillRect l="0" t="0" r="0" b="0"/>
            </a:stretch>
          </a:blipFill>
        </p:spPr>
      </p:sp>
      <p:sp>
        <p:nvSpPr>
          <p:cNvPr name="Freeform 28" id="28"/>
          <p:cNvSpPr/>
          <p:nvPr/>
        </p:nvSpPr>
        <p:spPr>
          <a:xfrm flipH="false" flipV="false" rot="0">
            <a:off x="13916849" y="7007768"/>
            <a:ext cx="3504014" cy="2527270"/>
          </a:xfrm>
          <a:custGeom>
            <a:avLst/>
            <a:gdLst/>
            <a:ahLst/>
            <a:cxnLst/>
            <a:rect r="r" b="b" t="t" l="l"/>
            <a:pathLst>
              <a:path h="2527270" w="3504014">
                <a:moveTo>
                  <a:pt x="0" y="0"/>
                </a:moveTo>
                <a:lnTo>
                  <a:pt x="3504014" y="0"/>
                </a:lnTo>
                <a:lnTo>
                  <a:pt x="3504014" y="2527270"/>
                </a:lnTo>
                <a:lnTo>
                  <a:pt x="0" y="2527270"/>
                </a:lnTo>
                <a:lnTo>
                  <a:pt x="0" y="0"/>
                </a:lnTo>
                <a:close/>
              </a:path>
            </a:pathLst>
          </a:custGeom>
          <a:blipFill>
            <a:blip r:embed="rId15"/>
            <a:stretch>
              <a:fillRect l="0" t="0" r="0" b="0"/>
            </a:stretch>
          </a:blipFill>
        </p:spPr>
      </p:sp>
      <p:sp>
        <p:nvSpPr>
          <p:cNvPr name="TextBox 29" id="29"/>
          <p:cNvSpPr txBox="true"/>
          <p:nvPr/>
        </p:nvSpPr>
        <p:spPr>
          <a:xfrm rot="0">
            <a:off x="977873" y="773654"/>
            <a:ext cx="8985647"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HOW DOES IT WORK?</a:t>
            </a:r>
          </a:p>
        </p:txBody>
      </p:sp>
      <p:sp>
        <p:nvSpPr>
          <p:cNvPr name="TextBox 30" id="30"/>
          <p:cNvSpPr txBox="true"/>
          <p:nvPr/>
        </p:nvSpPr>
        <p:spPr>
          <a:xfrm rot="0">
            <a:off x="977873" y="2328741"/>
            <a:ext cx="3068957" cy="518885"/>
          </a:xfrm>
          <a:prstGeom prst="rect">
            <a:avLst/>
          </a:prstGeom>
        </p:spPr>
        <p:txBody>
          <a:bodyPr anchor="t" rtlCol="false" tIns="0" lIns="0" bIns="0" rIns="0">
            <a:spAutoFit/>
          </a:bodyPr>
          <a:lstStyle/>
          <a:p>
            <a:pPr algn="l" marL="0" indent="0" lvl="0">
              <a:lnSpc>
                <a:spcPts val="4224"/>
              </a:lnSpc>
              <a:spcBef>
                <a:spcPct val="0"/>
              </a:spcBef>
            </a:pPr>
            <a:r>
              <a:rPr lang="en-US" sz="3300" spc="353">
                <a:solidFill>
                  <a:srgbClr val="FFFFFF"/>
                </a:solidFill>
                <a:latin typeface="Muli Heavy"/>
                <a:ea typeface="Muli Heavy"/>
                <a:cs typeface="Muli Heavy"/>
                <a:sym typeface="Muli Heavy"/>
              </a:rPr>
              <a:t>AI Auditor</a:t>
            </a:r>
          </a:p>
        </p:txBody>
      </p:sp>
      <p:sp>
        <p:nvSpPr>
          <p:cNvPr name="TextBox 31" id="31"/>
          <p:cNvSpPr txBox="true"/>
          <p:nvPr/>
        </p:nvSpPr>
        <p:spPr>
          <a:xfrm rot="0">
            <a:off x="977873" y="2840063"/>
            <a:ext cx="6433305"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a:ea typeface="Inter"/>
                <a:cs typeface="Inter"/>
                <a:sym typeface="Inter"/>
              </a:rPr>
              <a:t>Revolutionize Audits Process with Generative AI</a:t>
            </a:r>
          </a:p>
        </p:txBody>
      </p:sp>
      <p:sp>
        <p:nvSpPr>
          <p:cNvPr name="TextBox 32" id="32"/>
          <p:cNvSpPr txBox="true"/>
          <p:nvPr/>
        </p:nvSpPr>
        <p:spPr>
          <a:xfrm rot="0">
            <a:off x="5667586" y="4042353"/>
            <a:ext cx="2764235" cy="280876"/>
          </a:xfrm>
          <a:prstGeom prst="rect">
            <a:avLst/>
          </a:prstGeom>
        </p:spPr>
        <p:txBody>
          <a:bodyPr anchor="t" rtlCol="false" tIns="0" lIns="0" bIns="0" rIns="0">
            <a:spAutoFit/>
          </a:bodyPr>
          <a:lstStyle/>
          <a:p>
            <a:pPr algn="ctr" marL="0" indent="0" lvl="0">
              <a:lnSpc>
                <a:spcPts val="2205"/>
              </a:lnSpc>
              <a:spcBef>
                <a:spcPct val="0"/>
              </a:spcBef>
            </a:pPr>
            <a:r>
              <a:rPr lang="en-US" sz="1542" spc="44">
                <a:solidFill>
                  <a:srgbClr val="FFFFFF"/>
                </a:solidFill>
                <a:latin typeface="Inter Bold"/>
                <a:ea typeface="Inter Bold"/>
                <a:cs typeface="Inter Bold"/>
                <a:sym typeface="Inter Bold"/>
              </a:rPr>
              <a:t>Existing Calling Process</a:t>
            </a:r>
          </a:p>
        </p:txBody>
      </p:sp>
      <p:sp>
        <p:nvSpPr>
          <p:cNvPr name="TextBox 33" id="33"/>
          <p:cNvSpPr txBox="true"/>
          <p:nvPr/>
        </p:nvSpPr>
        <p:spPr>
          <a:xfrm rot="0">
            <a:off x="8982730" y="4708449"/>
            <a:ext cx="2764235" cy="280876"/>
          </a:xfrm>
          <a:prstGeom prst="rect">
            <a:avLst/>
          </a:prstGeom>
        </p:spPr>
        <p:txBody>
          <a:bodyPr anchor="t" rtlCol="false" tIns="0" lIns="0" bIns="0" rIns="0">
            <a:spAutoFit/>
          </a:bodyPr>
          <a:lstStyle/>
          <a:p>
            <a:pPr algn="ctr" marL="0" indent="0" lvl="0">
              <a:lnSpc>
                <a:spcPts val="2205"/>
              </a:lnSpc>
              <a:spcBef>
                <a:spcPct val="0"/>
              </a:spcBef>
            </a:pPr>
            <a:r>
              <a:rPr lang="en-US" sz="1542" spc="44">
                <a:solidFill>
                  <a:srgbClr val="FFFFFF"/>
                </a:solidFill>
                <a:latin typeface="Inter Bold"/>
                <a:ea typeface="Inter Bold"/>
                <a:cs typeface="Inter Bold"/>
                <a:sym typeface="Inter Bold"/>
              </a:rPr>
              <a:t>Call Recordings</a:t>
            </a:r>
          </a:p>
        </p:txBody>
      </p:sp>
      <p:sp>
        <p:nvSpPr>
          <p:cNvPr name="TextBox 34" id="34"/>
          <p:cNvSpPr txBox="true"/>
          <p:nvPr/>
        </p:nvSpPr>
        <p:spPr>
          <a:xfrm rot="0">
            <a:off x="12147015" y="2894176"/>
            <a:ext cx="2764235" cy="280876"/>
          </a:xfrm>
          <a:prstGeom prst="rect">
            <a:avLst/>
          </a:prstGeom>
        </p:spPr>
        <p:txBody>
          <a:bodyPr anchor="t" rtlCol="false" tIns="0" lIns="0" bIns="0" rIns="0">
            <a:spAutoFit/>
          </a:bodyPr>
          <a:lstStyle/>
          <a:p>
            <a:pPr algn="ctr" marL="0" indent="0" lvl="0">
              <a:lnSpc>
                <a:spcPts val="2205"/>
              </a:lnSpc>
              <a:spcBef>
                <a:spcPct val="0"/>
              </a:spcBef>
            </a:pPr>
            <a:r>
              <a:rPr lang="en-US" sz="1542" spc="44">
                <a:solidFill>
                  <a:srgbClr val="FFFFFF"/>
                </a:solidFill>
                <a:latin typeface="Inter Bold"/>
                <a:ea typeface="Inter Bold"/>
                <a:cs typeface="Inter Bold"/>
                <a:sym typeface="Inter Bold"/>
              </a:rPr>
              <a:t>AI AUDITOR</a:t>
            </a:r>
          </a:p>
        </p:txBody>
      </p:sp>
      <p:sp>
        <p:nvSpPr>
          <p:cNvPr name="TextBox 35" id="35"/>
          <p:cNvSpPr txBox="true"/>
          <p:nvPr/>
        </p:nvSpPr>
        <p:spPr>
          <a:xfrm rot="0">
            <a:off x="14286738" y="6414545"/>
            <a:ext cx="2764235" cy="280876"/>
          </a:xfrm>
          <a:prstGeom prst="rect">
            <a:avLst/>
          </a:prstGeom>
        </p:spPr>
        <p:txBody>
          <a:bodyPr anchor="t" rtlCol="false" tIns="0" lIns="0" bIns="0" rIns="0">
            <a:spAutoFit/>
          </a:bodyPr>
          <a:lstStyle/>
          <a:p>
            <a:pPr algn="ctr" marL="0" indent="0" lvl="0">
              <a:lnSpc>
                <a:spcPts val="2205"/>
              </a:lnSpc>
              <a:spcBef>
                <a:spcPct val="0"/>
              </a:spcBef>
            </a:pPr>
            <a:r>
              <a:rPr lang="en-US" sz="1542" spc="44">
                <a:solidFill>
                  <a:srgbClr val="FFFFFF"/>
                </a:solidFill>
                <a:latin typeface="Inter Bold"/>
                <a:ea typeface="Inter Bold"/>
                <a:cs typeface="Inter Bold"/>
                <a:sym typeface="Inter Bold"/>
              </a:rPr>
              <a:t>Dashboard</a:t>
            </a:r>
          </a:p>
        </p:txBody>
      </p:sp>
      <p:sp>
        <p:nvSpPr>
          <p:cNvPr name="TextBox 36" id="36"/>
          <p:cNvSpPr txBox="true"/>
          <p:nvPr/>
        </p:nvSpPr>
        <p:spPr>
          <a:xfrm rot="0">
            <a:off x="15070390" y="2034359"/>
            <a:ext cx="2764235" cy="1382958"/>
          </a:xfrm>
          <a:prstGeom prst="rect">
            <a:avLst/>
          </a:prstGeom>
        </p:spPr>
        <p:txBody>
          <a:bodyPr anchor="t" rtlCol="false" tIns="0" lIns="0" bIns="0" rIns="0">
            <a:spAutoFit/>
          </a:bodyPr>
          <a:lstStyle/>
          <a:p>
            <a:pPr algn="l" marL="332963" indent="-166482" lvl="1">
              <a:lnSpc>
                <a:spcPts val="2205"/>
              </a:lnSpc>
              <a:buFont typeface="Arial"/>
              <a:buChar char="•"/>
            </a:pPr>
            <a:r>
              <a:rPr lang="en-US" sz="1542" spc="44">
                <a:solidFill>
                  <a:srgbClr val="FFFFFF"/>
                </a:solidFill>
                <a:latin typeface="Inter Bold"/>
                <a:ea typeface="Inter Bold"/>
                <a:cs typeface="Inter Bold"/>
                <a:sym typeface="Inter Bold"/>
              </a:rPr>
              <a:t>Sentiment Analysis</a:t>
            </a:r>
          </a:p>
          <a:p>
            <a:pPr algn="l" marL="332963" indent="-166482" lvl="1">
              <a:lnSpc>
                <a:spcPts val="2205"/>
              </a:lnSpc>
              <a:buFont typeface="Arial"/>
              <a:buChar char="•"/>
            </a:pPr>
            <a:r>
              <a:rPr lang="en-US" sz="1542" spc="44">
                <a:solidFill>
                  <a:srgbClr val="FFFFFF"/>
                </a:solidFill>
                <a:latin typeface="Inter Bold"/>
                <a:ea typeface="Inter Bold"/>
                <a:cs typeface="Inter Bold"/>
                <a:sym typeface="Inter Bold"/>
              </a:rPr>
              <a:t>Topic Modelling</a:t>
            </a:r>
          </a:p>
          <a:p>
            <a:pPr algn="l" marL="332963" indent="-166482" lvl="1">
              <a:lnSpc>
                <a:spcPts val="2205"/>
              </a:lnSpc>
              <a:buFont typeface="Arial"/>
              <a:buChar char="•"/>
            </a:pPr>
            <a:r>
              <a:rPr lang="en-US" sz="1542" spc="44">
                <a:solidFill>
                  <a:srgbClr val="FFFFFF"/>
                </a:solidFill>
                <a:latin typeface="Inter Bold"/>
                <a:ea typeface="Inter Bold"/>
                <a:cs typeface="Inter Bold"/>
                <a:sym typeface="Inter Bold"/>
              </a:rPr>
              <a:t>Agent Performance Metrics</a:t>
            </a:r>
          </a:p>
          <a:p>
            <a:pPr algn="l" marL="332963" indent="-166482" lvl="1">
              <a:lnSpc>
                <a:spcPts val="2205"/>
              </a:lnSpc>
              <a:buFont typeface="Arial"/>
              <a:buChar char="•"/>
            </a:pPr>
            <a:r>
              <a:rPr lang="en-US" sz="1542" spc="44">
                <a:solidFill>
                  <a:srgbClr val="FFFFFF"/>
                </a:solidFill>
                <a:latin typeface="Inter Bold"/>
                <a:ea typeface="Inter Bold"/>
                <a:cs typeface="Inter Bold"/>
                <a:sym typeface="Inter Bold"/>
              </a:rPr>
              <a:t>Business SLA &amp; Insights</a:t>
            </a:r>
          </a:p>
        </p:txBody>
      </p:sp>
      <p:sp>
        <p:nvSpPr>
          <p:cNvPr name="TextBox 37" id="37"/>
          <p:cNvSpPr txBox="true"/>
          <p:nvPr/>
        </p:nvSpPr>
        <p:spPr>
          <a:xfrm rot="0">
            <a:off x="8982730" y="7191234"/>
            <a:ext cx="2764235" cy="559175"/>
          </a:xfrm>
          <a:prstGeom prst="rect">
            <a:avLst/>
          </a:prstGeom>
        </p:spPr>
        <p:txBody>
          <a:bodyPr anchor="t" rtlCol="false" tIns="0" lIns="0" bIns="0" rIns="0">
            <a:spAutoFit/>
          </a:bodyPr>
          <a:lstStyle/>
          <a:p>
            <a:pPr algn="ctr" marL="0" indent="0" lvl="0">
              <a:lnSpc>
                <a:spcPts val="2205"/>
              </a:lnSpc>
              <a:spcBef>
                <a:spcPct val="0"/>
              </a:spcBef>
            </a:pPr>
            <a:r>
              <a:rPr lang="en-US" sz="1542" spc="44">
                <a:solidFill>
                  <a:srgbClr val="FFFFFF"/>
                </a:solidFill>
                <a:latin typeface="Inter Bold"/>
                <a:ea typeface="Inter Bold"/>
                <a:cs typeface="Inter Bold"/>
                <a:sym typeface="Inter Bold"/>
              </a:rPr>
              <a:t>Agent Comments or Call Notes</a:t>
            </a:r>
          </a:p>
        </p:txBody>
      </p:sp>
      <p:sp>
        <p:nvSpPr>
          <p:cNvPr name="TextBox 38" id="38"/>
          <p:cNvSpPr txBox="true"/>
          <p:nvPr/>
        </p:nvSpPr>
        <p:spPr>
          <a:xfrm rot="0">
            <a:off x="1362021" y="4368037"/>
            <a:ext cx="2122504" cy="335332"/>
          </a:xfrm>
          <a:prstGeom prst="rect">
            <a:avLst/>
          </a:prstGeom>
        </p:spPr>
        <p:txBody>
          <a:bodyPr anchor="t" rtlCol="false" tIns="0" lIns="0" bIns="0" rIns="0">
            <a:spAutoFit/>
          </a:bodyPr>
          <a:lstStyle/>
          <a:p>
            <a:pPr algn="ctr" marL="0" indent="0" lvl="0">
              <a:lnSpc>
                <a:spcPts val="2720"/>
              </a:lnSpc>
              <a:spcBef>
                <a:spcPct val="0"/>
              </a:spcBef>
            </a:pPr>
            <a:r>
              <a:rPr lang="en-US" sz="1902" spc="55">
                <a:solidFill>
                  <a:srgbClr val="FFFFFF"/>
                </a:solidFill>
                <a:latin typeface="Inter Bold"/>
                <a:ea typeface="Inter Bold"/>
                <a:cs typeface="Inter Bold"/>
                <a:sym typeface="Inter Bold"/>
              </a:rPr>
              <a:t>Multi-Channel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9859089" y="0"/>
            <a:ext cx="8428911" cy="10287000"/>
          </a:xfrm>
          <a:custGeom>
            <a:avLst/>
            <a:gdLst/>
            <a:ahLst/>
            <a:cxnLst/>
            <a:rect r="r" b="b" t="t" l="l"/>
            <a:pathLst>
              <a:path h="10287000" w="8428911">
                <a:moveTo>
                  <a:pt x="0" y="0"/>
                </a:moveTo>
                <a:lnTo>
                  <a:pt x="8428911" y="0"/>
                </a:lnTo>
                <a:lnTo>
                  <a:pt x="8428911"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18940" y="2429702"/>
            <a:ext cx="2330048" cy="128153"/>
          </a:xfrm>
          <a:custGeom>
            <a:avLst/>
            <a:gdLst/>
            <a:ahLst/>
            <a:cxnLst/>
            <a:rect r="r" b="b" t="t" l="l"/>
            <a:pathLst>
              <a:path h="128153" w="2330048">
                <a:moveTo>
                  <a:pt x="0" y="0"/>
                </a:moveTo>
                <a:lnTo>
                  <a:pt x="2330047" y="0"/>
                </a:lnTo>
                <a:lnTo>
                  <a:pt x="2330047" y="128153"/>
                </a:lnTo>
                <a:lnTo>
                  <a:pt x="0" y="128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83928" y="1439381"/>
            <a:ext cx="7979233" cy="8044345"/>
          </a:xfrm>
          <a:custGeom>
            <a:avLst/>
            <a:gdLst/>
            <a:ahLst/>
            <a:cxnLst/>
            <a:rect r="r" b="b" t="t" l="l"/>
            <a:pathLst>
              <a:path h="8044345" w="7979233">
                <a:moveTo>
                  <a:pt x="0" y="0"/>
                </a:moveTo>
                <a:lnTo>
                  <a:pt x="7979233" y="0"/>
                </a:lnTo>
                <a:lnTo>
                  <a:pt x="7979233" y="8044345"/>
                </a:lnTo>
                <a:lnTo>
                  <a:pt x="0" y="8044345"/>
                </a:lnTo>
                <a:lnTo>
                  <a:pt x="0" y="0"/>
                </a:lnTo>
                <a:close/>
              </a:path>
            </a:pathLst>
          </a:custGeom>
          <a:blipFill>
            <a:blip r:embed="rId5"/>
            <a:stretch>
              <a:fillRect l="-159" t="0" r="-714" b="-56"/>
            </a:stretch>
          </a:blipFill>
        </p:spPr>
      </p:sp>
      <p:sp>
        <p:nvSpPr>
          <p:cNvPr name="Freeform 5" id="5"/>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6"/>
            <a:stretch>
              <a:fillRect l="0" t="0" r="0" b="0"/>
            </a:stretch>
          </a:blipFill>
        </p:spPr>
      </p:sp>
      <p:sp>
        <p:nvSpPr>
          <p:cNvPr name="Freeform 6" id="6"/>
          <p:cNvSpPr/>
          <p:nvPr/>
        </p:nvSpPr>
        <p:spPr>
          <a:xfrm flipH="false" flipV="false" rot="0">
            <a:off x="618940" y="4768552"/>
            <a:ext cx="1324444" cy="981716"/>
          </a:xfrm>
          <a:custGeom>
            <a:avLst/>
            <a:gdLst/>
            <a:ahLst/>
            <a:cxnLst/>
            <a:rect r="r" b="b" t="t" l="l"/>
            <a:pathLst>
              <a:path h="981716" w="1324444">
                <a:moveTo>
                  <a:pt x="0" y="0"/>
                </a:moveTo>
                <a:lnTo>
                  <a:pt x="1324444" y="0"/>
                </a:lnTo>
                <a:lnTo>
                  <a:pt x="1324444" y="981716"/>
                </a:lnTo>
                <a:lnTo>
                  <a:pt x="0" y="981716"/>
                </a:lnTo>
                <a:lnTo>
                  <a:pt x="0" y="0"/>
                </a:lnTo>
                <a:close/>
              </a:path>
            </a:pathLst>
          </a:custGeom>
          <a:blipFill>
            <a:blip r:embed="rId7"/>
            <a:stretch>
              <a:fillRect l="0" t="0" r="-14919" b="0"/>
            </a:stretch>
          </a:blipFill>
        </p:spPr>
      </p:sp>
      <p:sp>
        <p:nvSpPr>
          <p:cNvPr name="Freeform 7" id="7"/>
          <p:cNvSpPr/>
          <p:nvPr/>
        </p:nvSpPr>
        <p:spPr>
          <a:xfrm flipH="false" flipV="false" rot="0">
            <a:off x="618940" y="6433732"/>
            <a:ext cx="1324444" cy="1162117"/>
          </a:xfrm>
          <a:custGeom>
            <a:avLst/>
            <a:gdLst/>
            <a:ahLst/>
            <a:cxnLst/>
            <a:rect r="r" b="b" t="t" l="l"/>
            <a:pathLst>
              <a:path h="1162117" w="1324444">
                <a:moveTo>
                  <a:pt x="0" y="0"/>
                </a:moveTo>
                <a:lnTo>
                  <a:pt x="1324444" y="0"/>
                </a:lnTo>
                <a:lnTo>
                  <a:pt x="1324444" y="1162117"/>
                </a:lnTo>
                <a:lnTo>
                  <a:pt x="0" y="1162117"/>
                </a:lnTo>
                <a:lnTo>
                  <a:pt x="0" y="0"/>
                </a:lnTo>
                <a:close/>
              </a:path>
            </a:pathLst>
          </a:custGeom>
          <a:blipFill>
            <a:blip r:embed="rId8"/>
            <a:stretch>
              <a:fillRect l="0" t="-18455" r="0" b="-38742"/>
            </a:stretch>
          </a:blipFill>
        </p:spPr>
      </p:sp>
      <p:sp>
        <p:nvSpPr>
          <p:cNvPr name="Freeform 8" id="8"/>
          <p:cNvSpPr/>
          <p:nvPr/>
        </p:nvSpPr>
        <p:spPr>
          <a:xfrm flipH="false" flipV="false" rot="0">
            <a:off x="618940" y="8262599"/>
            <a:ext cx="1324444" cy="932078"/>
          </a:xfrm>
          <a:custGeom>
            <a:avLst/>
            <a:gdLst/>
            <a:ahLst/>
            <a:cxnLst/>
            <a:rect r="r" b="b" t="t" l="l"/>
            <a:pathLst>
              <a:path h="932078" w="1324444">
                <a:moveTo>
                  <a:pt x="0" y="0"/>
                </a:moveTo>
                <a:lnTo>
                  <a:pt x="1324444" y="0"/>
                </a:lnTo>
                <a:lnTo>
                  <a:pt x="1324444" y="932078"/>
                </a:lnTo>
                <a:lnTo>
                  <a:pt x="0" y="932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18940" y="2991966"/>
            <a:ext cx="1324444" cy="1337822"/>
          </a:xfrm>
          <a:custGeom>
            <a:avLst/>
            <a:gdLst/>
            <a:ahLst/>
            <a:cxnLst/>
            <a:rect r="r" b="b" t="t" l="l"/>
            <a:pathLst>
              <a:path h="1337822" w="1324444">
                <a:moveTo>
                  <a:pt x="0" y="0"/>
                </a:moveTo>
                <a:lnTo>
                  <a:pt x="1324444" y="0"/>
                </a:lnTo>
                <a:lnTo>
                  <a:pt x="1324444" y="1337823"/>
                </a:lnTo>
                <a:lnTo>
                  <a:pt x="0" y="1337823"/>
                </a:lnTo>
                <a:lnTo>
                  <a:pt x="0" y="0"/>
                </a:lnTo>
                <a:close/>
              </a:path>
            </a:pathLst>
          </a:custGeom>
          <a:blipFill>
            <a:blip r:embed="rId11"/>
            <a:stretch>
              <a:fillRect l="0" t="0" r="0" b="0"/>
            </a:stretch>
          </a:blipFill>
        </p:spPr>
      </p:sp>
      <p:sp>
        <p:nvSpPr>
          <p:cNvPr name="TextBox 10" id="10"/>
          <p:cNvSpPr txBox="true"/>
          <p:nvPr/>
        </p:nvSpPr>
        <p:spPr>
          <a:xfrm rot="0">
            <a:off x="618940" y="429875"/>
            <a:ext cx="6840428"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KEY FEATURES</a:t>
            </a:r>
          </a:p>
        </p:txBody>
      </p:sp>
      <p:sp>
        <p:nvSpPr>
          <p:cNvPr name="TextBox 11" id="11"/>
          <p:cNvSpPr txBox="true"/>
          <p:nvPr/>
        </p:nvSpPr>
        <p:spPr>
          <a:xfrm rot="0">
            <a:off x="618940" y="1397079"/>
            <a:ext cx="3068957" cy="518885"/>
          </a:xfrm>
          <a:prstGeom prst="rect">
            <a:avLst/>
          </a:prstGeom>
        </p:spPr>
        <p:txBody>
          <a:bodyPr anchor="t" rtlCol="false" tIns="0" lIns="0" bIns="0" rIns="0">
            <a:spAutoFit/>
          </a:bodyPr>
          <a:lstStyle/>
          <a:p>
            <a:pPr algn="l" marL="0" indent="0" lvl="0">
              <a:lnSpc>
                <a:spcPts val="4224"/>
              </a:lnSpc>
              <a:spcBef>
                <a:spcPct val="0"/>
              </a:spcBef>
            </a:pPr>
            <a:r>
              <a:rPr lang="en-US" sz="3300" spc="353">
                <a:solidFill>
                  <a:srgbClr val="FFFFFF"/>
                </a:solidFill>
                <a:latin typeface="Muli Heavy"/>
                <a:ea typeface="Muli Heavy"/>
                <a:cs typeface="Muli Heavy"/>
                <a:sym typeface="Muli Heavy"/>
              </a:rPr>
              <a:t>AI Auditor</a:t>
            </a:r>
          </a:p>
        </p:txBody>
      </p:sp>
      <p:sp>
        <p:nvSpPr>
          <p:cNvPr name="TextBox 12" id="12"/>
          <p:cNvSpPr txBox="true"/>
          <p:nvPr/>
        </p:nvSpPr>
        <p:spPr>
          <a:xfrm rot="0">
            <a:off x="618940" y="1908402"/>
            <a:ext cx="7031760"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a:ea typeface="Inter"/>
                <a:cs typeface="Inter"/>
                <a:sym typeface="Inter"/>
              </a:rPr>
              <a:t>Transform Business with Cutting-Edge LLM Capabilities </a:t>
            </a:r>
          </a:p>
        </p:txBody>
      </p:sp>
      <p:sp>
        <p:nvSpPr>
          <p:cNvPr name="TextBox 13" id="13"/>
          <p:cNvSpPr txBox="true"/>
          <p:nvPr/>
        </p:nvSpPr>
        <p:spPr>
          <a:xfrm rot="0">
            <a:off x="2140979" y="2861365"/>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Holistic Interaction Analysis:</a:t>
            </a:r>
          </a:p>
        </p:txBody>
      </p:sp>
      <p:sp>
        <p:nvSpPr>
          <p:cNvPr name="TextBox 14" id="14"/>
          <p:cNvSpPr txBox="true"/>
          <p:nvPr/>
        </p:nvSpPr>
        <p:spPr>
          <a:xfrm rot="0">
            <a:off x="2140979" y="6386107"/>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QA Evaluation and Performance dashboard:</a:t>
            </a:r>
          </a:p>
        </p:txBody>
      </p:sp>
      <p:sp>
        <p:nvSpPr>
          <p:cNvPr name="TextBox 15" id="15"/>
          <p:cNvSpPr txBox="true"/>
          <p:nvPr/>
        </p:nvSpPr>
        <p:spPr>
          <a:xfrm rot="0">
            <a:off x="2140979" y="4624698"/>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Ensuring SLA Achievements:</a:t>
            </a:r>
          </a:p>
        </p:txBody>
      </p:sp>
      <p:sp>
        <p:nvSpPr>
          <p:cNvPr name="TextBox 16" id="16"/>
          <p:cNvSpPr txBox="true"/>
          <p:nvPr/>
        </p:nvSpPr>
        <p:spPr>
          <a:xfrm rot="0">
            <a:off x="2140979" y="7842791"/>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Enhanced Communication &amp; Interaction Analytics:</a:t>
            </a:r>
          </a:p>
        </p:txBody>
      </p:sp>
      <p:sp>
        <p:nvSpPr>
          <p:cNvPr name="TextBox 17" id="17"/>
          <p:cNvSpPr txBox="true"/>
          <p:nvPr/>
        </p:nvSpPr>
        <p:spPr>
          <a:xfrm rot="0">
            <a:off x="2140979" y="3272554"/>
            <a:ext cx="7123428" cy="1216870"/>
          </a:xfrm>
          <a:prstGeom prst="rect">
            <a:avLst/>
          </a:prstGeom>
        </p:spPr>
        <p:txBody>
          <a:bodyPr anchor="t" rtlCol="false" tIns="0" lIns="0" bIns="0" rIns="0">
            <a:spAutoFit/>
          </a:bodyPr>
          <a:lstStyle/>
          <a:p>
            <a:pPr algn="just" marL="367031" indent="-183515" lvl="1">
              <a:lnSpc>
                <a:spcPts val="2431"/>
              </a:lnSpc>
              <a:buFont typeface="Arial"/>
              <a:buChar char="•"/>
            </a:pPr>
            <a:r>
              <a:rPr lang="en-US" sz="1700" spc="49">
                <a:solidFill>
                  <a:srgbClr val="FFFFFF"/>
                </a:solidFill>
                <a:latin typeface="Inter"/>
                <a:ea typeface="Inter"/>
                <a:cs typeface="Inter"/>
                <a:sym typeface="Inter"/>
              </a:rPr>
              <a:t>100% comprehensive review of customer interactions across voice</a:t>
            </a:r>
          </a:p>
          <a:p>
            <a:pPr algn="just" marL="367031" indent="-183515" lvl="1">
              <a:lnSpc>
                <a:spcPts val="2431"/>
              </a:lnSpc>
              <a:buFont typeface="Arial"/>
              <a:buChar char="•"/>
            </a:pPr>
            <a:r>
              <a:rPr lang="en-US" sz="1700" spc="49">
                <a:solidFill>
                  <a:srgbClr val="FFFFFF"/>
                </a:solidFill>
                <a:latin typeface="Inter"/>
                <a:ea typeface="Inter"/>
                <a:cs typeface="Inter"/>
                <a:sym typeface="Inter"/>
              </a:rPr>
              <a:t>Ensure no critical data is missed and gain comprehensive insights into customer experience</a:t>
            </a:r>
          </a:p>
        </p:txBody>
      </p:sp>
      <p:sp>
        <p:nvSpPr>
          <p:cNvPr name="TextBox 18" id="18"/>
          <p:cNvSpPr txBox="true"/>
          <p:nvPr/>
        </p:nvSpPr>
        <p:spPr>
          <a:xfrm rot="0">
            <a:off x="2140979" y="6797296"/>
            <a:ext cx="7123428" cy="912145"/>
          </a:xfrm>
          <a:prstGeom prst="rect">
            <a:avLst/>
          </a:prstGeom>
        </p:spPr>
        <p:txBody>
          <a:bodyPr anchor="t" rtlCol="false" tIns="0" lIns="0" bIns="0" rIns="0">
            <a:spAutoFit/>
          </a:bodyPr>
          <a:lstStyle/>
          <a:p>
            <a:pPr algn="just" marL="367031" indent="-183515" lvl="1">
              <a:lnSpc>
                <a:spcPts val="2431"/>
              </a:lnSpc>
              <a:buFont typeface="Arial"/>
              <a:buChar char="•"/>
            </a:pPr>
            <a:r>
              <a:rPr lang="en-US" sz="1700" spc="49">
                <a:solidFill>
                  <a:srgbClr val="FFFFFF"/>
                </a:solidFill>
                <a:latin typeface="Inter"/>
                <a:ea typeface="Inter"/>
                <a:cs typeface="Inter"/>
                <a:sym typeface="Inter"/>
              </a:rPr>
              <a:t>Generate detailed reports effortlessly for QA evaluation</a:t>
            </a:r>
          </a:p>
          <a:p>
            <a:pPr algn="just" marL="367031" indent="-183515" lvl="1">
              <a:lnSpc>
                <a:spcPts val="2431"/>
              </a:lnSpc>
              <a:buFont typeface="Arial"/>
              <a:buChar char="•"/>
            </a:pPr>
            <a:r>
              <a:rPr lang="en-US" sz="1700" spc="49">
                <a:solidFill>
                  <a:srgbClr val="FFFFFF"/>
                </a:solidFill>
                <a:latin typeface="Inter"/>
                <a:ea typeface="Inter"/>
                <a:cs typeface="Inter"/>
                <a:sym typeface="Inter"/>
              </a:rPr>
              <a:t>Pinpoint specific improvement areas and visualize performance trends to drive targeted coaching</a:t>
            </a:r>
          </a:p>
        </p:txBody>
      </p:sp>
      <p:sp>
        <p:nvSpPr>
          <p:cNvPr name="TextBox 19" id="19"/>
          <p:cNvSpPr txBox="true"/>
          <p:nvPr/>
        </p:nvSpPr>
        <p:spPr>
          <a:xfrm rot="0">
            <a:off x="2140979" y="5035887"/>
            <a:ext cx="7123428" cy="1216870"/>
          </a:xfrm>
          <a:prstGeom prst="rect">
            <a:avLst/>
          </a:prstGeom>
        </p:spPr>
        <p:txBody>
          <a:bodyPr anchor="t" rtlCol="false" tIns="0" lIns="0" bIns="0" rIns="0">
            <a:spAutoFit/>
          </a:bodyPr>
          <a:lstStyle/>
          <a:p>
            <a:pPr algn="just" marL="367031" indent="-183515" lvl="1">
              <a:lnSpc>
                <a:spcPts val="2431"/>
              </a:lnSpc>
              <a:buFont typeface="Arial"/>
              <a:buChar char="•"/>
            </a:pPr>
            <a:r>
              <a:rPr lang="en-US" sz="1700" spc="49">
                <a:solidFill>
                  <a:srgbClr val="FFFFFF"/>
                </a:solidFill>
                <a:latin typeface="Inter"/>
                <a:ea typeface="Inter"/>
                <a:cs typeface="Inter"/>
                <a:sym typeface="Inter"/>
              </a:rPr>
              <a:t>Identifying issues with soft skills, escalations, dead air, Zero Tolerance Policy (ZTP), and Average Handle Time (AHT).</a:t>
            </a:r>
          </a:p>
          <a:p>
            <a:pPr algn="just" marL="367031" indent="-183515" lvl="1">
              <a:lnSpc>
                <a:spcPts val="2431"/>
              </a:lnSpc>
              <a:buFont typeface="Arial"/>
              <a:buChar char="•"/>
            </a:pPr>
            <a:r>
              <a:rPr lang="en-US" sz="1700" spc="49">
                <a:solidFill>
                  <a:srgbClr val="FFFFFF"/>
                </a:solidFill>
                <a:latin typeface="Inter"/>
                <a:ea typeface="Inter"/>
                <a:cs typeface="Inter"/>
                <a:sym typeface="Inter"/>
              </a:rPr>
              <a:t>Focus resources on the most impactful areas to enhance service quality.</a:t>
            </a:r>
          </a:p>
        </p:txBody>
      </p:sp>
      <p:sp>
        <p:nvSpPr>
          <p:cNvPr name="TextBox 20" id="20"/>
          <p:cNvSpPr txBox="true"/>
          <p:nvPr/>
        </p:nvSpPr>
        <p:spPr>
          <a:xfrm rot="0">
            <a:off x="2140979" y="8253980"/>
            <a:ext cx="7123428" cy="1521596"/>
          </a:xfrm>
          <a:prstGeom prst="rect">
            <a:avLst/>
          </a:prstGeom>
        </p:spPr>
        <p:txBody>
          <a:bodyPr anchor="t" rtlCol="false" tIns="0" lIns="0" bIns="0" rIns="0">
            <a:spAutoFit/>
          </a:bodyPr>
          <a:lstStyle/>
          <a:p>
            <a:pPr algn="just" marL="367031" indent="-183515" lvl="1">
              <a:lnSpc>
                <a:spcPts val="2431"/>
              </a:lnSpc>
              <a:buFont typeface="Arial"/>
              <a:buChar char="•"/>
            </a:pPr>
            <a:r>
              <a:rPr lang="en-US" sz="1700" spc="49">
                <a:solidFill>
                  <a:srgbClr val="FFFFFF"/>
                </a:solidFill>
                <a:latin typeface="Inter"/>
                <a:ea typeface="Inter"/>
                <a:cs typeface="Inter"/>
                <a:sym typeface="Inter"/>
              </a:rPr>
              <a:t>Asses and review agent soft skills during escalation calls and identify the improvement zone for training.</a:t>
            </a:r>
          </a:p>
          <a:p>
            <a:pPr algn="just" marL="367031" indent="-183515" lvl="1">
              <a:lnSpc>
                <a:spcPts val="2431"/>
              </a:lnSpc>
              <a:buFont typeface="Arial"/>
              <a:buChar char="•"/>
            </a:pPr>
            <a:r>
              <a:rPr lang="en-US" sz="1700" spc="49">
                <a:solidFill>
                  <a:srgbClr val="FFFFFF"/>
                </a:solidFill>
                <a:latin typeface="Inter"/>
                <a:ea typeface="Inter"/>
                <a:cs typeface="Inter"/>
                <a:sym typeface="Inter"/>
              </a:rPr>
              <a:t>Analyse the nuances of conversation, including interjection, response timing and objection handling to ensure effective solution to customer.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a:off x="977873" y="1939076"/>
            <a:ext cx="3265220" cy="0"/>
          </a:xfrm>
          <a:prstGeom prst="line">
            <a:avLst/>
          </a:prstGeom>
          <a:ln cap="flat" w="28575">
            <a:solidFill>
              <a:srgbClr val="BB9B55"/>
            </a:solidFill>
            <a:prstDash val="solid"/>
            <a:headEnd type="none" len="sm" w="sm"/>
            <a:tailEnd type="none" len="sm" w="sm"/>
          </a:ln>
        </p:spPr>
      </p:sp>
      <p:sp>
        <p:nvSpPr>
          <p:cNvPr name="AutoShape 4" id="4"/>
          <p:cNvSpPr/>
          <p:nvPr/>
        </p:nvSpPr>
        <p:spPr>
          <a:xfrm>
            <a:off x="977873" y="9741321"/>
            <a:ext cx="3265220" cy="0"/>
          </a:xfrm>
          <a:prstGeom prst="line">
            <a:avLst/>
          </a:prstGeom>
          <a:ln cap="flat" w="28575">
            <a:solidFill>
              <a:srgbClr val="BB9B55"/>
            </a:solidFill>
            <a:prstDash val="solid"/>
            <a:headEnd type="none" len="sm" w="sm"/>
            <a:tailEnd type="none" len="sm" w="sm"/>
          </a:ln>
        </p:spPr>
      </p:sp>
      <p:sp>
        <p:nvSpPr>
          <p:cNvPr name="Freeform 5" id="5"/>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3"/>
            <a:stretch>
              <a:fillRect l="0" t="0" r="0" b="0"/>
            </a:stretch>
          </a:blipFill>
        </p:spPr>
      </p:sp>
      <p:sp>
        <p:nvSpPr>
          <p:cNvPr name="TextBox 6" id="6"/>
          <p:cNvSpPr txBox="true"/>
          <p:nvPr/>
        </p:nvSpPr>
        <p:spPr>
          <a:xfrm rot="0">
            <a:off x="977873" y="773654"/>
            <a:ext cx="5826834"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CASE STUDY</a:t>
            </a:r>
          </a:p>
        </p:txBody>
      </p:sp>
      <p:sp>
        <p:nvSpPr>
          <p:cNvPr name="TextBox 7" id="7"/>
          <p:cNvSpPr txBox="true"/>
          <p:nvPr/>
        </p:nvSpPr>
        <p:spPr>
          <a:xfrm rot="0">
            <a:off x="1028700" y="2266811"/>
            <a:ext cx="7942949" cy="701399"/>
          </a:xfrm>
          <a:prstGeom prst="rect">
            <a:avLst/>
          </a:prstGeom>
        </p:spPr>
        <p:txBody>
          <a:bodyPr anchor="t" rtlCol="false" tIns="0" lIns="0" bIns="0" rIns="0">
            <a:spAutoFit/>
          </a:bodyPr>
          <a:lstStyle/>
          <a:p>
            <a:pPr algn="l" marL="0" indent="0" lvl="0">
              <a:lnSpc>
                <a:spcPts val="2816"/>
              </a:lnSpc>
              <a:spcBef>
                <a:spcPct val="0"/>
              </a:spcBef>
            </a:pPr>
            <a:r>
              <a:rPr lang="en-US" sz="2200" spc="235">
                <a:solidFill>
                  <a:srgbClr val="FFFFFF"/>
                </a:solidFill>
                <a:latin typeface="Muli Heavy"/>
                <a:ea typeface="Muli Heavy"/>
                <a:cs typeface="Muli Heavy"/>
                <a:sym typeface="Muli Heavy"/>
              </a:rPr>
              <a:t>Challenges faced by contact centres in maintaining Customer Satisfaction and Loyalty </a:t>
            </a:r>
          </a:p>
        </p:txBody>
      </p:sp>
      <p:sp>
        <p:nvSpPr>
          <p:cNvPr name="TextBox 8" id="8"/>
          <p:cNvSpPr txBox="true"/>
          <p:nvPr/>
        </p:nvSpPr>
        <p:spPr>
          <a:xfrm rot="0">
            <a:off x="9660953" y="2266811"/>
            <a:ext cx="7942949" cy="701399"/>
          </a:xfrm>
          <a:prstGeom prst="rect">
            <a:avLst/>
          </a:prstGeom>
        </p:spPr>
        <p:txBody>
          <a:bodyPr anchor="t" rtlCol="false" tIns="0" lIns="0" bIns="0" rIns="0">
            <a:spAutoFit/>
          </a:bodyPr>
          <a:lstStyle/>
          <a:p>
            <a:pPr algn="l" marL="0" indent="0" lvl="0">
              <a:lnSpc>
                <a:spcPts val="2816"/>
              </a:lnSpc>
              <a:spcBef>
                <a:spcPct val="0"/>
              </a:spcBef>
            </a:pPr>
            <a:r>
              <a:rPr lang="en-US" sz="2200" spc="235">
                <a:solidFill>
                  <a:srgbClr val="FFFFFF"/>
                </a:solidFill>
                <a:latin typeface="Muli Heavy"/>
                <a:ea typeface="Muli Heavy"/>
                <a:cs typeface="Muli Heavy"/>
                <a:sym typeface="Muli Heavy"/>
              </a:rPr>
              <a:t>Opportunities with Vaani AI to improve Customer Satisfaction and Loyalty</a:t>
            </a:r>
          </a:p>
        </p:txBody>
      </p:sp>
      <p:sp>
        <p:nvSpPr>
          <p:cNvPr name="TextBox 9" id="9"/>
          <p:cNvSpPr txBox="true"/>
          <p:nvPr/>
        </p:nvSpPr>
        <p:spPr>
          <a:xfrm rot="0">
            <a:off x="977873" y="3577810"/>
            <a:ext cx="7942949" cy="1020714"/>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High Operational Costs: </a:t>
            </a:r>
            <a:r>
              <a:rPr lang="en-US" sz="1899" spc="55">
                <a:solidFill>
                  <a:srgbClr val="9FA0A4"/>
                </a:solidFill>
                <a:latin typeface="Inter"/>
                <a:ea typeface="Inter"/>
                <a:cs typeface="Inter"/>
                <a:sym typeface="Inter"/>
              </a:rPr>
              <a:t>Maintaining a large team of human agents is expensive, with costs including salaries, training, and infrastructure.</a:t>
            </a:r>
          </a:p>
        </p:txBody>
      </p:sp>
      <p:sp>
        <p:nvSpPr>
          <p:cNvPr name="TextBox 10" id="10"/>
          <p:cNvSpPr txBox="true"/>
          <p:nvPr/>
        </p:nvSpPr>
        <p:spPr>
          <a:xfrm rot="0">
            <a:off x="9610127" y="3493347"/>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Cost Reduction: </a:t>
            </a:r>
            <a:r>
              <a:rPr lang="en-US" sz="1899" spc="55">
                <a:solidFill>
                  <a:srgbClr val="9FA0A4"/>
                </a:solidFill>
                <a:latin typeface="Inter"/>
                <a:ea typeface="Inter"/>
                <a:cs typeface="Inter"/>
                <a:sym typeface="Inter"/>
              </a:rPr>
              <a:t>By automating repetitive and low-value tasks, Vaani AI significantly reduces operational costs.</a:t>
            </a:r>
          </a:p>
        </p:txBody>
      </p:sp>
      <p:sp>
        <p:nvSpPr>
          <p:cNvPr name="TextBox 11" id="11"/>
          <p:cNvSpPr txBox="true"/>
          <p:nvPr/>
        </p:nvSpPr>
        <p:spPr>
          <a:xfrm rot="0">
            <a:off x="977873" y="4865224"/>
            <a:ext cx="7942949" cy="1020714"/>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Agent Burnout: </a:t>
            </a:r>
            <a:r>
              <a:rPr lang="en-US" sz="1899" spc="55">
                <a:solidFill>
                  <a:srgbClr val="9FA0A4"/>
                </a:solidFill>
                <a:latin typeface="Inter"/>
                <a:ea typeface="Inter"/>
                <a:cs typeface="Inter"/>
                <a:sym typeface="Inter"/>
              </a:rPr>
              <a:t>Repetitive and monotonous tasks lead to high employee burnout, impacting productivity and service quality. It also leads to high agent attrition.</a:t>
            </a:r>
          </a:p>
        </p:txBody>
      </p:sp>
      <p:sp>
        <p:nvSpPr>
          <p:cNvPr name="TextBox 12" id="12"/>
          <p:cNvSpPr txBox="true"/>
          <p:nvPr/>
        </p:nvSpPr>
        <p:spPr>
          <a:xfrm rot="0">
            <a:off x="9610127" y="4437899"/>
            <a:ext cx="7942949" cy="1363577"/>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Improved Agent Satisfaction: </a:t>
            </a:r>
            <a:r>
              <a:rPr lang="en-US" sz="1899" spc="55">
                <a:solidFill>
                  <a:srgbClr val="9FA0A4"/>
                </a:solidFill>
                <a:latin typeface="Inter"/>
                <a:ea typeface="Inter"/>
                <a:cs typeface="Inter"/>
                <a:sym typeface="Inter"/>
              </a:rPr>
              <a:t>Offloading monotonous tasks to Vaani AI allows human agents to focus on more complex and rewarding interactions, reducing burnout and increases employee retention.</a:t>
            </a:r>
          </a:p>
        </p:txBody>
      </p:sp>
      <p:sp>
        <p:nvSpPr>
          <p:cNvPr name="TextBox 13" id="13"/>
          <p:cNvSpPr txBox="true"/>
          <p:nvPr/>
        </p:nvSpPr>
        <p:spPr>
          <a:xfrm rot="0">
            <a:off x="977873" y="6152638"/>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Scalability Issues: </a:t>
            </a:r>
            <a:r>
              <a:rPr lang="en-US" sz="1899" spc="55">
                <a:solidFill>
                  <a:srgbClr val="9FA0A4"/>
                </a:solidFill>
                <a:latin typeface="Inter"/>
                <a:ea typeface="Inter"/>
                <a:cs typeface="Inter"/>
                <a:sym typeface="Inter"/>
              </a:rPr>
              <a:t>During peak times, it is challenging to scale human resources quickly to meet the increased call volumes.</a:t>
            </a:r>
          </a:p>
        </p:txBody>
      </p:sp>
      <p:sp>
        <p:nvSpPr>
          <p:cNvPr name="TextBox 14" id="14"/>
          <p:cNvSpPr txBox="true"/>
          <p:nvPr/>
        </p:nvSpPr>
        <p:spPr>
          <a:xfrm rot="0">
            <a:off x="9610127" y="6068176"/>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Enhanced Scalability: </a:t>
            </a:r>
            <a:r>
              <a:rPr lang="en-US" sz="1899" spc="55">
                <a:solidFill>
                  <a:srgbClr val="9FA0A4"/>
                </a:solidFill>
                <a:latin typeface="Inter"/>
                <a:ea typeface="Inter"/>
                <a:cs typeface="Inter"/>
                <a:sym typeface="Inter"/>
              </a:rPr>
              <a:t>Vaani AI can handle unlimited call volumes, ensuring seamless service during peak times.</a:t>
            </a:r>
          </a:p>
        </p:txBody>
      </p:sp>
      <p:sp>
        <p:nvSpPr>
          <p:cNvPr name="TextBox 15" id="15"/>
          <p:cNvSpPr txBox="true"/>
          <p:nvPr/>
        </p:nvSpPr>
        <p:spPr>
          <a:xfrm rot="0">
            <a:off x="977873" y="7097190"/>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Inconsistent Service Quality: </a:t>
            </a:r>
            <a:r>
              <a:rPr lang="en-US" sz="1899" spc="55">
                <a:solidFill>
                  <a:srgbClr val="9FA0A4"/>
                </a:solidFill>
                <a:latin typeface="Inter"/>
                <a:ea typeface="Inter"/>
                <a:cs typeface="Inter"/>
                <a:sym typeface="Inter"/>
              </a:rPr>
              <a:t>Variability in agent performance can lead to inconsistent customer experiences.</a:t>
            </a:r>
          </a:p>
        </p:txBody>
      </p:sp>
      <p:sp>
        <p:nvSpPr>
          <p:cNvPr name="TextBox 16" id="16"/>
          <p:cNvSpPr txBox="true"/>
          <p:nvPr/>
        </p:nvSpPr>
        <p:spPr>
          <a:xfrm rot="0">
            <a:off x="9610127" y="7097190"/>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Consistent Service Quality: </a:t>
            </a:r>
            <a:r>
              <a:rPr lang="en-US" sz="1899" spc="55">
                <a:solidFill>
                  <a:srgbClr val="9FA0A4"/>
                </a:solidFill>
                <a:latin typeface="Inter"/>
                <a:ea typeface="Inter"/>
                <a:cs typeface="Inter"/>
                <a:sym typeface="Inter"/>
              </a:rPr>
              <a:t>Vaani AI provides consistent and accurate responses, enhancing overall customer satisfaction.</a:t>
            </a:r>
          </a:p>
        </p:txBody>
      </p:sp>
      <p:sp>
        <p:nvSpPr>
          <p:cNvPr name="TextBox 17" id="17"/>
          <p:cNvSpPr txBox="true"/>
          <p:nvPr/>
        </p:nvSpPr>
        <p:spPr>
          <a:xfrm rot="0">
            <a:off x="977873" y="8041742"/>
            <a:ext cx="7942949" cy="1020714"/>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Negative ROI Processes: </a:t>
            </a:r>
            <a:r>
              <a:rPr lang="en-US" sz="1899" spc="55">
                <a:solidFill>
                  <a:srgbClr val="9FA0A4"/>
                </a:solidFill>
                <a:latin typeface="Inter"/>
                <a:ea typeface="Inter"/>
                <a:cs typeface="Inter"/>
                <a:sym typeface="Inter"/>
              </a:rPr>
              <a:t>Certain processes, such as handling frequent simple queries, often result in negative ROI due to their high handling costs and low revenue impact.</a:t>
            </a:r>
          </a:p>
        </p:txBody>
      </p:sp>
      <p:sp>
        <p:nvSpPr>
          <p:cNvPr name="TextBox 18" id="18"/>
          <p:cNvSpPr txBox="true"/>
          <p:nvPr/>
        </p:nvSpPr>
        <p:spPr>
          <a:xfrm rot="0">
            <a:off x="9610127" y="8041742"/>
            <a:ext cx="7942949" cy="677852"/>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FFFFFF"/>
                </a:solidFill>
                <a:latin typeface="Inter Bold"/>
                <a:ea typeface="Inter Bold"/>
                <a:cs typeface="Inter Bold"/>
                <a:sym typeface="Inter Bold"/>
              </a:rPr>
              <a:t>Positive ROI: </a:t>
            </a:r>
            <a:r>
              <a:rPr lang="en-US" sz="1899" spc="55">
                <a:solidFill>
                  <a:srgbClr val="9FA0A4"/>
                </a:solidFill>
                <a:latin typeface="Inter"/>
                <a:ea typeface="Inter"/>
                <a:cs typeface="Inter"/>
                <a:sym typeface="Inter"/>
              </a:rPr>
              <a:t>Automating processes with low ROI improves overall business profitability.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a:off x="977873" y="2011616"/>
            <a:ext cx="3265220" cy="0"/>
          </a:xfrm>
          <a:prstGeom prst="line">
            <a:avLst/>
          </a:prstGeom>
          <a:ln cap="flat" w="28575">
            <a:solidFill>
              <a:srgbClr val="BB9B55"/>
            </a:solidFill>
            <a:prstDash val="solid"/>
            <a:headEnd type="none" len="sm" w="sm"/>
            <a:tailEnd type="none" len="sm" w="sm"/>
          </a:ln>
        </p:spPr>
      </p:sp>
      <p:sp>
        <p:nvSpPr>
          <p:cNvPr name="AutoShape 4" id="4"/>
          <p:cNvSpPr/>
          <p:nvPr/>
        </p:nvSpPr>
        <p:spPr>
          <a:xfrm>
            <a:off x="977873" y="9741321"/>
            <a:ext cx="3265220" cy="0"/>
          </a:xfrm>
          <a:prstGeom prst="line">
            <a:avLst/>
          </a:prstGeom>
          <a:ln cap="flat" w="28575">
            <a:solidFill>
              <a:srgbClr val="BB9B55"/>
            </a:solidFill>
            <a:prstDash val="solid"/>
            <a:headEnd type="none" len="sm" w="sm"/>
            <a:tailEnd type="none" len="sm" w="sm"/>
          </a:ln>
        </p:spPr>
      </p:sp>
      <p:sp>
        <p:nvSpPr>
          <p:cNvPr name="Freeform 5" id="5"/>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3"/>
            <a:stretch>
              <a:fillRect l="0" t="0" r="0" b="0"/>
            </a:stretch>
          </a:blipFill>
        </p:spPr>
      </p:sp>
      <p:grpSp>
        <p:nvGrpSpPr>
          <p:cNvPr name="Group 6" id="6"/>
          <p:cNvGrpSpPr/>
          <p:nvPr/>
        </p:nvGrpSpPr>
        <p:grpSpPr>
          <a:xfrm rot="0">
            <a:off x="5230500" y="4026435"/>
            <a:ext cx="11395857" cy="5858568"/>
            <a:chOff x="0" y="0"/>
            <a:chExt cx="3697684" cy="1900965"/>
          </a:xfrm>
        </p:grpSpPr>
        <p:sp>
          <p:nvSpPr>
            <p:cNvPr name="Freeform 7" id="7"/>
            <p:cNvSpPr/>
            <p:nvPr/>
          </p:nvSpPr>
          <p:spPr>
            <a:xfrm flipH="false" flipV="false" rot="0">
              <a:off x="0" y="0"/>
              <a:ext cx="3697684" cy="1900966"/>
            </a:xfrm>
            <a:custGeom>
              <a:avLst/>
              <a:gdLst/>
              <a:ahLst/>
              <a:cxnLst/>
              <a:rect r="r" b="b" t="t" l="l"/>
              <a:pathLst>
                <a:path h="1900966" w="3697684">
                  <a:moveTo>
                    <a:pt x="0" y="0"/>
                  </a:moveTo>
                  <a:lnTo>
                    <a:pt x="3697684" y="0"/>
                  </a:lnTo>
                  <a:lnTo>
                    <a:pt x="3697684" y="1900966"/>
                  </a:lnTo>
                  <a:lnTo>
                    <a:pt x="0" y="1900966"/>
                  </a:lnTo>
                  <a:close/>
                </a:path>
              </a:pathLst>
            </a:custGeom>
            <a:solidFill>
              <a:srgbClr val="06090F"/>
            </a:solidFill>
            <a:ln w="47625" cap="sq">
              <a:solidFill>
                <a:srgbClr val="BB9B55"/>
              </a:solidFill>
              <a:prstDash val="solid"/>
              <a:miter/>
            </a:ln>
          </p:spPr>
        </p:sp>
        <p:sp>
          <p:nvSpPr>
            <p:cNvPr name="TextBox 8" id="8"/>
            <p:cNvSpPr txBox="true"/>
            <p:nvPr/>
          </p:nvSpPr>
          <p:spPr>
            <a:xfrm>
              <a:off x="0" y="-38100"/>
              <a:ext cx="3697684" cy="1939065"/>
            </a:xfrm>
            <a:prstGeom prst="rect">
              <a:avLst/>
            </a:prstGeom>
          </p:spPr>
          <p:txBody>
            <a:bodyPr anchor="ctr" rtlCol="false" tIns="50800" lIns="50800" bIns="50800" rIns="50800"/>
            <a:lstStyle/>
            <a:p>
              <a:pPr algn="ctr">
                <a:lnSpc>
                  <a:spcPts val="3027"/>
                </a:lnSpc>
              </a:pPr>
            </a:p>
          </p:txBody>
        </p:sp>
      </p:grpSp>
      <p:sp>
        <p:nvSpPr>
          <p:cNvPr name="Freeform 9" id="9"/>
          <p:cNvSpPr/>
          <p:nvPr/>
        </p:nvSpPr>
        <p:spPr>
          <a:xfrm flipH="false" flipV="false" rot="0">
            <a:off x="977873" y="5945401"/>
            <a:ext cx="2075028" cy="2892024"/>
          </a:xfrm>
          <a:custGeom>
            <a:avLst/>
            <a:gdLst/>
            <a:ahLst/>
            <a:cxnLst/>
            <a:rect r="r" b="b" t="t" l="l"/>
            <a:pathLst>
              <a:path h="2892024" w="2075028">
                <a:moveTo>
                  <a:pt x="0" y="0"/>
                </a:moveTo>
                <a:lnTo>
                  <a:pt x="2075028" y="0"/>
                </a:lnTo>
                <a:lnTo>
                  <a:pt x="2075028" y="2892025"/>
                </a:lnTo>
                <a:lnTo>
                  <a:pt x="0" y="2892025"/>
                </a:lnTo>
                <a:lnTo>
                  <a:pt x="0" y="0"/>
                </a:lnTo>
                <a:close/>
              </a:path>
            </a:pathLst>
          </a:custGeom>
          <a:blipFill>
            <a:blip r:embed="rId4"/>
            <a:stretch>
              <a:fillRect l="0" t="0" r="0" b="0"/>
            </a:stretch>
          </a:blipFill>
        </p:spPr>
      </p:sp>
      <p:sp>
        <p:nvSpPr>
          <p:cNvPr name="AutoShape 10" id="10"/>
          <p:cNvSpPr/>
          <p:nvPr/>
        </p:nvSpPr>
        <p:spPr>
          <a:xfrm>
            <a:off x="3777689" y="6818388"/>
            <a:ext cx="2204540" cy="0"/>
          </a:xfrm>
          <a:prstGeom prst="line">
            <a:avLst/>
          </a:prstGeom>
          <a:ln cap="flat" w="28575">
            <a:solidFill>
              <a:srgbClr val="BB9B55"/>
            </a:solidFill>
            <a:prstDash val="sysDot"/>
            <a:headEnd type="none" len="sm" w="sm"/>
            <a:tailEnd type="triangle" len="med" w="lg"/>
          </a:ln>
        </p:spPr>
      </p:sp>
      <p:sp>
        <p:nvSpPr>
          <p:cNvPr name="AutoShape 11" id="11"/>
          <p:cNvSpPr/>
          <p:nvPr/>
        </p:nvSpPr>
        <p:spPr>
          <a:xfrm flipV="true">
            <a:off x="7581021" y="5931114"/>
            <a:ext cx="5356443" cy="0"/>
          </a:xfrm>
          <a:prstGeom prst="line">
            <a:avLst/>
          </a:prstGeom>
          <a:ln cap="flat" w="28575">
            <a:solidFill>
              <a:srgbClr val="BB9B55"/>
            </a:solidFill>
            <a:prstDash val="sysDot"/>
            <a:headEnd type="none" len="sm" w="sm"/>
            <a:tailEnd type="triangle" len="med" w="lg"/>
          </a:ln>
        </p:spPr>
      </p:sp>
      <p:sp>
        <p:nvSpPr>
          <p:cNvPr name="AutoShape 12" id="12"/>
          <p:cNvSpPr/>
          <p:nvPr/>
        </p:nvSpPr>
        <p:spPr>
          <a:xfrm flipH="true">
            <a:off x="11865535" y="8613814"/>
            <a:ext cx="2636390" cy="0"/>
          </a:xfrm>
          <a:prstGeom prst="line">
            <a:avLst/>
          </a:prstGeom>
          <a:ln cap="flat" w="28575">
            <a:solidFill>
              <a:srgbClr val="BB9B55"/>
            </a:solidFill>
            <a:prstDash val="sysDot"/>
            <a:headEnd type="none" len="sm" w="sm"/>
            <a:tailEnd type="triangle" len="med" w="lg"/>
          </a:ln>
        </p:spPr>
      </p:sp>
      <p:sp>
        <p:nvSpPr>
          <p:cNvPr name="AutoShape 13" id="13"/>
          <p:cNvSpPr/>
          <p:nvPr/>
        </p:nvSpPr>
        <p:spPr>
          <a:xfrm flipH="true" flipV="true">
            <a:off x="9254187" y="8613814"/>
            <a:ext cx="1674241" cy="0"/>
          </a:xfrm>
          <a:prstGeom prst="line">
            <a:avLst/>
          </a:prstGeom>
          <a:ln cap="flat" w="28575">
            <a:solidFill>
              <a:srgbClr val="BB9B55"/>
            </a:solidFill>
            <a:prstDash val="sysDot"/>
            <a:headEnd type="none" len="sm" w="sm"/>
            <a:tailEnd type="triangle" len="med" w="lg"/>
          </a:ln>
        </p:spPr>
      </p:sp>
      <p:sp>
        <p:nvSpPr>
          <p:cNvPr name="AutoShape 14" id="14"/>
          <p:cNvSpPr/>
          <p:nvPr/>
        </p:nvSpPr>
        <p:spPr>
          <a:xfrm flipH="true" flipV="true">
            <a:off x="7581021" y="5931114"/>
            <a:ext cx="0" cy="680091"/>
          </a:xfrm>
          <a:prstGeom prst="line">
            <a:avLst/>
          </a:prstGeom>
          <a:ln cap="flat" w="28575">
            <a:solidFill>
              <a:srgbClr val="BB9B55"/>
            </a:solidFill>
            <a:prstDash val="sysDot"/>
            <a:headEnd type="none" len="sm" w="sm"/>
            <a:tailEnd type="none" len="sm" w="sm"/>
          </a:ln>
        </p:spPr>
      </p:sp>
      <p:sp>
        <p:nvSpPr>
          <p:cNvPr name="AutoShape 15" id="15"/>
          <p:cNvSpPr/>
          <p:nvPr/>
        </p:nvSpPr>
        <p:spPr>
          <a:xfrm flipV="true">
            <a:off x="14508586" y="7675864"/>
            <a:ext cx="0" cy="952237"/>
          </a:xfrm>
          <a:prstGeom prst="line">
            <a:avLst/>
          </a:prstGeom>
          <a:ln cap="flat" w="28575">
            <a:solidFill>
              <a:srgbClr val="BB9B55"/>
            </a:solidFill>
            <a:prstDash val="sysDot"/>
            <a:headEnd type="none" len="sm" w="sm"/>
            <a:tailEnd type="none" len="sm" w="sm"/>
          </a:ln>
        </p:spPr>
      </p:sp>
      <p:sp>
        <p:nvSpPr>
          <p:cNvPr name="AutoShape 16" id="16"/>
          <p:cNvSpPr/>
          <p:nvPr/>
        </p:nvSpPr>
        <p:spPr>
          <a:xfrm flipH="true" flipV="true">
            <a:off x="3777689" y="8599526"/>
            <a:ext cx="2204540" cy="0"/>
          </a:xfrm>
          <a:prstGeom prst="line">
            <a:avLst/>
          </a:prstGeom>
          <a:ln cap="flat" w="28575">
            <a:solidFill>
              <a:srgbClr val="BB9B55"/>
            </a:solidFill>
            <a:prstDash val="sysDot"/>
            <a:headEnd type="none" len="sm" w="sm"/>
            <a:tailEnd type="triangle" len="med" w="lg"/>
          </a:ln>
        </p:spPr>
      </p:sp>
      <p:sp>
        <p:nvSpPr>
          <p:cNvPr name="Freeform 17" id="17"/>
          <p:cNvSpPr/>
          <p:nvPr/>
        </p:nvSpPr>
        <p:spPr>
          <a:xfrm flipH="false" flipV="false" rot="0">
            <a:off x="13318129" y="5321133"/>
            <a:ext cx="1898311" cy="1456954"/>
          </a:xfrm>
          <a:custGeom>
            <a:avLst/>
            <a:gdLst/>
            <a:ahLst/>
            <a:cxnLst/>
            <a:rect r="r" b="b" t="t" l="l"/>
            <a:pathLst>
              <a:path h="1456954" w="1898311">
                <a:moveTo>
                  <a:pt x="0" y="0"/>
                </a:moveTo>
                <a:lnTo>
                  <a:pt x="1898311" y="0"/>
                </a:lnTo>
                <a:lnTo>
                  <a:pt x="1898311" y="1456953"/>
                </a:lnTo>
                <a:lnTo>
                  <a:pt x="0" y="1456953"/>
                </a:lnTo>
                <a:lnTo>
                  <a:pt x="0" y="0"/>
                </a:lnTo>
                <a:close/>
              </a:path>
            </a:pathLst>
          </a:custGeom>
          <a:blipFill>
            <a:blip r:embed="rId5"/>
            <a:stretch>
              <a:fillRect l="0" t="0" r="0" b="0"/>
            </a:stretch>
          </a:blipFill>
        </p:spPr>
      </p:sp>
      <p:sp>
        <p:nvSpPr>
          <p:cNvPr name="Freeform 18" id="18"/>
          <p:cNvSpPr/>
          <p:nvPr/>
        </p:nvSpPr>
        <p:spPr>
          <a:xfrm flipH="true" flipV="false" rot="0">
            <a:off x="11013263" y="7697936"/>
            <a:ext cx="591923" cy="1860331"/>
          </a:xfrm>
          <a:custGeom>
            <a:avLst/>
            <a:gdLst/>
            <a:ahLst/>
            <a:cxnLst/>
            <a:rect r="r" b="b" t="t" l="l"/>
            <a:pathLst>
              <a:path h="1860331" w="591923">
                <a:moveTo>
                  <a:pt x="591924" y="0"/>
                </a:moveTo>
                <a:lnTo>
                  <a:pt x="0" y="0"/>
                </a:lnTo>
                <a:lnTo>
                  <a:pt x="0" y="1860331"/>
                </a:lnTo>
                <a:lnTo>
                  <a:pt x="591924" y="1860331"/>
                </a:lnTo>
                <a:lnTo>
                  <a:pt x="5919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686805" y="7675864"/>
            <a:ext cx="1788431" cy="1269786"/>
          </a:xfrm>
          <a:custGeom>
            <a:avLst/>
            <a:gdLst/>
            <a:ahLst/>
            <a:cxnLst/>
            <a:rect r="r" b="b" t="t" l="l"/>
            <a:pathLst>
              <a:path h="1269786" w="1788431">
                <a:moveTo>
                  <a:pt x="0" y="0"/>
                </a:moveTo>
                <a:lnTo>
                  <a:pt x="1788432" y="0"/>
                </a:lnTo>
                <a:lnTo>
                  <a:pt x="1788432" y="1269787"/>
                </a:lnTo>
                <a:lnTo>
                  <a:pt x="0" y="1269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0" id="20"/>
          <p:cNvSpPr txBox="true"/>
          <p:nvPr/>
        </p:nvSpPr>
        <p:spPr>
          <a:xfrm rot="0">
            <a:off x="977873" y="773654"/>
            <a:ext cx="8985647"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HOW DOES IT WORK?</a:t>
            </a:r>
          </a:p>
        </p:txBody>
      </p:sp>
      <p:sp>
        <p:nvSpPr>
          <p:cNvPr name="TextBox 21" id="21"/>
          <p:cNvSpPr txBox="true"/>
          <p:nvPr/>
        </p:nvSpPr>
        <p:spPr>
          <a:xfrm rot="0">
            <a:off x="6435604" y="4284038"/>
            <a:ext cx="8985647" cy="645048"/>
          </a:xfrm>
          <a:prstGeom prst="rect">
            <a:avLst/>
          </a:prstGeom>
        </p:spPr>
        <p:txBody>
          <a:bodyPr anchor="t" rtlCol="false" tIns="0" lIns="0" bIns="0" rIns="0">
            <a:spAutoFit/>
          </a:bodyPr>
          <a:lstStyle/>
          <a:p>
            <a:pPr algn="ctr" marL="0" indent="0" lvl="0">
              <a:lnSpc>
                <a:spcPts val="5120"/>
              </a:lnSpc>
              <a:spcBef>
                <a:spcPct val="0"/>
              </a:spcBef>
            </a:pPr>
            <a:r>
              <a:rPr lang="en-US" sz="4000" spc="428">
                <a:solidFill>
                  <a:srgbClr val="ECC670"/>
                </a:solidFill>
                <a:latin typeface="Muli Heavy"/>
                <a:ea typeface="Muli Heavy"/>
                <a:cs typeface="Muli Heavy"/>
                <a:sym typeface="Muli Heavy"/>
              </a:rPr>
              <a:t>Vaani AI - Workflow</a:t>
            </a:r>
          </a:p>
        </p:txBody>
      </p:sp>
      <p:sp>
        <p:nvSpPr>
          <p:cNvPr name="TextBox 22" id="22"/>
          <p:cNvSpPr txBox="true"/>
          <p:nvPr/>
        </p:nvSpPr>
        <p:spPr>
          <a:xfrm rot="0">
            <a:off x="977873" y="2340228"/>
            <a:ext cx="16552628" cy="1020714"/>
          </a:xfrm>
          <a:prstGeom prst="rect">
            <a:avLst/>
          </a:prstGeom>
        </p:spPr>
        <p:txBody>
          <a:bodyPr anchor="t" rtlCol="false" tIns="0" lIns="0" bIns="0" rIns="0">
            <a:spAutoFit/>
          </a:bodyPr>
          <a:lstStyle/>
          <a:p>
            <a:pPr algn="just" marL="0" indent="0" lvl="0">
              <a:lnSpc>
                <a:spcPts val="2716"/>
              </a:lnSpc>
              <a:spcBef>
                <a:spcPct val="0"/>
              </a:spcBef>
            </a:pPr>
            <a:r>
              <a:rPr lang="en-US" sz="1899" spc="55">
                <a:solidFill>
                  <a:srgbClr val="ECC670"/>
                </a:solidFill>
                <a:latin typeface="Inter Bold"/>
                <a:ea typeface="Inter Bold"/>
                <a:cs typeface="Inter Bold"/>
                <a:sym typeface="Inter Bold"/>
              </a:rPr>
              <a:t>Vaani AI</a:t>
            </a:r>
            <a:r>
              <a:rPr lang="en-US" sz="1899" spc="55">
                <a:solidFill>
                  <a:srgbClr val="BB9B55"/>
                </a:solidFill>
                <a:latin typeface="Inter Bold"/>
                <a:ea typeface="Inter Bold"/>
                <a:cs typeface="Inter Bold"/>
                <a:sym typeface="Inter Bold"/>
              </a:rPr>
              <a:t> </a:t>
            </a:r>
            <a:r>
              <a:rPr lang="en-US" sz="1899" spc="55">
                <a:solidFill>
                  <a:srgbClr val="FFFFFF"/>
                </a:solidFill>
                <a:latin typeface="Inter"/>
                <a:ea typeface="Inter"/>
                <a:cs typeface="Inter"/>
                <a:sym typeface="Inter"/>
              </a:rPr>
              <a:t>is an advanced AI-powered contact center representative designed to enhance customer service operations by automating call handling and providing real-time, human-like interactions. Unlike traditional automated systems, Vaani AI leverages state-of-the-art LLMs and Machine Learning algorithms to understand and respond to customer queries with high accuracy and empathy.</a:t>
            </a:r>
          </a:p>
        </p:txBody>
      </p:sp>
      <p:sp>
        <p:nvSpPr>
          <p:cNvPr name="TextBox 23" id="23"/>
          <p:cNvSpPr txBox="true"/>
          <p:nvPr/>
        </p:nvSpPr>
        <p:spPr>
          <a:xfrm rot="0">
            <a:off x="6435604" y="6620730"/>
            <a:ext cx="2262259" cy="334989"/>
          </a:xfrm>
          <a:prstGeom prst="rect">
            <a:avLst/>
          </a:prstGeom>
        </p:spPr>
        <p:txBody>
          <a:bodyPr anchor="t" rtlCol="false" tIns="0" lIns="0" bIns="0" rIns="0">
            <a:spAutoFit/>
          </a:bodyPr>
          <a:lstStyle/>
          <a:p>
            <a:pPr algn="ctr" marL="0" indent="0" lvl="0">
              <a:lnSpc>
                <a:spcPts val="2716"/>
              </a:lnSpc>
              <a:spcBef>
                <a:spcPct val="0"/>
              </a:spcBef>
            </a:pPr>
            <a:r>
              <a:rPr lang="en-US" sz="1899" spc="55">
                <a:solidFill>
                  <a:srgbClr val="FFFFFF"/>
                </a:solidFill>
                <a:latin typeface="Inter Bold"/>
                <a:ea typeface="Inter Bold"/>
                <a:cs typeface="Inter Bold"/>
                <a:sym typeface="Inter Bold"/>
              </a:rPr>
              <a:t>Speech To Text</a:t>
            </a:r>
          </a:p>
        </p:txBody>
      </p:sp>
      <p:sp>
        <p:nvSpPr>
          <p:cNvPr name="TextBox 24" id="24"/>
          <p:cNvSpPr txBox="true"/>
          <p:nvPr/>
        </p:nvSpPr>
        <p:spPr>
          <a:xfrm rot="0">
            <a:off x="12555836" y="6908094"/>
            <a:ext cx="3422898" cy="677852"/>
          </a:xfrm>
          <a:prstGeom prst="rect">
            <a:avLst/>
          </a:prstGeom>
        </p:spPr>
        <p:txBody>
          <a:bodyPr anchor="t" rtlCol="false" tIns="0" lIns="0" bIns="0" rIns="0">
            <a:spAutoFit/>
          </a:bodyPr>
          <a:lstStyle/>
          <a:p>
            <a:pPr algn="ctr" marL="0" indent="0" lvl="0">
              <a:lnSpc>
                <a:spcPts val="2716"/>
              </a:lnSpc>
              <a:spcBef>
                <a:spcPct val="0"/>
              </a:spcBef>
            </a:pPr>
            <a:r>
              <a:rPr lang="en-US" sz="1899" spc="55">
                <a:solidFill>
                  <a:srgbClr val="FFFFFF"/>
                </a:solidFill>
                <a:latin typeface="Inter Bold"/>
                <a:ea typeface="Inter Bold"/>
                <a:cs typeface="Inter Bold"/>
                <a:sym typeface="Inter Bold"/>
              </a:rPr>
              <a:t>Business Knowledge, SOP, Guidelines, etc.</a:t>
            </a:r>
          </a:p>
        </p:txBody>
      </p:sp>
      <p:sp>
        <p:nvSpPr>
          <p:cNvPr name="TextBox 25" id="25"/>
          <p:cNvSpPr txBox="true"/>
          <p:nvPr/>
        </p:nvSpPr>
        <p:spPr>
          <a:xfrm rot="0">
            <a:off x="12555836" y="8774321"/>
            <a:ext cx="2986486" cy="334989"/>
          </a:xfrm>
          <a:prstGeom prst="rect">
            <a:avLst/>
          </a:prstGeom>
        </p:spPr>
        <p:txBody>
          <a:bodyPr anchor="t" rtlCol="false" tIns="0" lIns="0" bIns="0" rIns="0">
            <a:spAutoFit/>
          </a:bodyPr>
          <a:lstStyle/>
          <a:p>
            <a:pPr algn="ctr" marL="0" indent="0" lvl="0">
              <a:lnSpc>
                <a:spcPts val="2716"/>
              </a:lnSpc>
              <a:spcBef>
                <a:spcPct val="0"/>
              </a:spcBef>
            </a:pPr>
            <a:r>
              <a:rPr lang="en-US" sz="1899" spc="55">
                <a:solidFill>
                  <a:srgbClr val="FFFFFF"/>
                </a:solidFill>
                <a:latin typeface="Inter Bold"/>
                <a:ea typeface="Inter Bold"/>
                <a:cs typeface="Inter Bold"/>
                <a:sym typeface="Inter Bold"/>
              </a:rPr>
              <a:t>Information Retrieval</a:t>
            </a:r>
          </a:p>
        </p:txBody>
      </p:sp>
      <p:sp>
        <p:nvSpPr>
          <p:cNvPr name="TextBox 26" id="26"/>
          <p:cNvSpPr txBox="true"/>
          <p:nvPr/>
        </p:nvSpPr>
        <p:spPr>
          <a:xfrm rot="0">
            <a:off x="6568355" y="8942426"/>
            <a:ext cx="2025332" cy="334989"/>
          </a:xfrm>
          <a:prstGeom prst="rect">
            <a:avLst/>
          </a:prstGeom>
        </p:spPr>
        <p:txBody>
          <a:bodyPr anchor="t" rtlCol="false" tIns="0" lIns="0" bIns="0" rIns="0">
            <a:spAutoFit/>
          </a:bodyPr>
          <a:lstStyle/>
          <a:p>
            <a:pPr algn="ctr" marL="0" indent="0" lvl="0">
              <a:lnSpc>
                <a:spcPts val="2716"/>
              </a:lnSpc>
              <a:spcBef>
                <a:spcPct val="0"/>
              </a:spcBef>
            </a:pPr>
            <a:r>
              <a:rPr lang="en-US" sz="1899" spc="55">
                <a:solidFill>
                  <a:srgbClr val="FFFFFF"/>
                </a:solidFill>
                <a:latin typeface="Inter Bold"/>
                <a:ea typeface="Inter Bold"/>
                <a:cs typeface="Inter Bold"/>
                <a:sym typeface="Inter Bold"/>
              </a:rPr>
              <a:t>Text To Speech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886435" cy="10287000"/>
          </a:xfrm>
          <a:custGeom>
            <a:avLst/>
            <a:gdLst/>
            <a:ahLst/>
            <a:cxnLst/>
            <a:rect r="r" b="b" t="t" l="l"/>
            <a:pathLst>
              <a:path h="10287000" w="12886435">
                <a:moveTo>
                  <a:pt x="0" y="0"/>
                </a:moveTo>
                <a:lnTo>
                  <a:pt x="12886435" y="0"/>
                </a:lnTo>
                <a:lnTo>
                  <a:pt x="12886435" y="10287000"/>
                </a:lnTo>
                <a:lnTo>
                  <a:pt x="0" y="10287000"/>
                </a:lnTo>
                <a:lnTo>
                  <a:pt x="0" y="0"/>
                </a:lnTo>
                <a:close/>
              </a:path>
            </a:pathLst>
          </a:custGeom>
          <a:blipFill>
            <a:blip r:embed="rId2"/>
            <a:stretch>
              <a:fillRect l="0" t="-264" r="0" b="-264"/>
            </a:stretch>
          </a:blipFill>
        </p:spPr>
      </p:sp>
      <p:sp>
        <p:nvSpPr>
          <p:cNvPr name="AutoShape 3" id="3"/>
          <p:cNvSpPr/>
          <p:nvPr/>
        </p:nvSpPr>
        <p:spPr>
          <a:xfrm flipH="true">
            <a:off x="1361408" y="3286500"/>
            <a:ext cx="938074" cy="0"/>
          </a:xfrm>
          <a:prstGeom prst="line">
            <a:avLst/>
          </a:prstGeom>
          <a:ln cap="flat" w="28575">
            <a:solidFill>
              <a:srgbClr val="BB9B55"/>
            </a:solidFill>
            <a:prstDash val="solid"/>
            <a:headEnd type="none" len="sm" w="sm"/>
            <a:tailEnd type="none" len="sm" w="sm"/>
          </a:ln>
        </p:spPr>
      </p:sp>
      <p:sp>
        <p:nvSpPr>
          <p:cNvPr name="Freeform 4" id="4"/>
          <p:cNvSpPr/>
          <p:nvPr/>
        </p:nvSpPr>
        <p:spPr>
          <a:xfrm flipH="false" flipV="false" rot="0">
            <a:off x="12886435" y="0"/>
            <a:ext cx="5401565" cy="10287000"/>
          </a:xfrm>
          <a:custGeom>
            <a:avLst/>
            <a:gdLst/>
            <a:ahLst/>
            <a:cxnLst/>
            <a:rect r="r" b="b" t="t" l="l"/>
            <a:pathLst>
              <a:path h="10287000" w="5401565">
                <a:moveTo>
                  <a:pt x="0" y="0"/>
                </a:moveTo>
                <a:lnTo>
                  <a:pt x="5401565" y="0"/>
                </a:lnTo>
                <a:lnTo>
                  <a:pt x="5401565" y="10287000"/>
                </a:lnTo>
                <a:lnTo>
                  <a:pt x="0" y="10287000"/>
                </a:lnTo>
                <a:lnTo>
                  <a:pt x="0" y="0"/>
                </a:lnTo>
                <a:close/>
              </a:path>
            </a:pathLst>
          </a:custGeom>
          <a:blipFill>
            <a:blip r:embed="rId3"/>
            <a:stretch>
              <a:fillRect l="0" t="-8" r="0" b="-8"/>
            </a:stretch>
          </a:blipFill>
        </p:spPr>
      </p:sp>
      <p:sp>
        <p:nvSpPr>
          <p:cNvPr name="TextBox 5" id="5"/>
          <p:cNvSpPr txBox="true"/>
          <p:nvPr/>
        </p:nvSpPr>
        <p:spPr>
          <a:xfrm rot="0">
            <a:off x="1361408" y="1555513"/>
            <a:ext cx="8234586" cy="859536"/>
          </a:xfrm>
          <a:prstGeom prst="rect">
            <a:avLst/>
          </a:prstGeom>
        </p:spPr>
        <p:txBody>
          <a:bodyPr anchor="t" rtlCol="false" tIns="0" lIns="0" bIns="0" rIns="0">
            <a:spAutoFit/>
          </a:bodyPr>
          <a:lstStyle/>
          <a:p>
            <a:pPr algn="l">
              <a:lnSpc>
                <a:spcPts val="6912"/>
              </a:lnSpc>
            </a:pPr>
            <a:r>
              <a:rPr lang="en-US" sz="5400" spc="577">
                <a:solidFill>
                  <a:srgbClr val="ECC670"/>
                </a:solidFill>
                <a:latin typeface="Muli Heavy"/>
                <a:ea typeface="Muli Heavy"/>
                <a:cs typeface="Muli Heavy"/>
                <a:sym typeface="Muli Heavy"/>
              </a:rPr>
              <a:t>ABOUT US</a:t>
            </a:r>
          </a:p>
        </p:txBody>
      </p:sp>
      <p:sp>
        <p:nvSpPr>
          <p:cNvPr name="TextBox 6" id="6"/>
          <p:cNvSpPr txBox="true"/>
          <p:nvPr/>
        </p:nvSpPr>
        <p:spPr>
          <a:xfrm rot="0">
            <a:off x="1361408" y="3855643"/>
            <a:ext cx="8824311" cy="5035704"/>
          </a:xfrm>
          <a:prstGeom prst="rect">
            <a:avLst/>
          </a:prstGeom>
        </p:spPr>
        <p:txBody>
          <a:bodyPr anchor="t" rtlCol="false" tIns="0" lIns="0" bIns="0" rIns="0">
            <a:spAutoFit/>
          </a:bodyPr>
          <a:lstStyle/>
          <a:p>
            <a:pPr algn="l">
              <a:lnSpc>
                <a:spcPts val="3989"/>
              </a:lnSpc>
            </a:pPr>
            <a:r>
              <a:rPr lang="en-US" sz="2999" spc="92">
                <a:solidFill>
                  <a:srgbClr val="929292"/>
                </a:solidFill>
                <a:latin typeface="Inter Bold"/>
                <a:ea typeface="Inter Bold"/>
                <a:cs typeface="Inter Bold"/>
                <a:sym typeface="Inter Bold"/>
              </a:rPr>
              <a:t>Datacore Consultants LLP is a pioneering tech firm specializing in AI-driven solutions tailored to streamline businesses' data analysis processes. Led by a team of seasoned professionals with diverse expertise, including award-winning data scientists and industry veterans, we are committed to revolutionizing the way organizations harness the power of machine learning and natural language processing.</a:t>
            </a:r>
          </a:p>
        </p:txBody>
      </p:sp>
      <p:sp>
        <p:nvSpPr>
          <p:cNvPr name="Freeform 7" id="7"/>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4"/>
            <a:stretch>
              <a:fillRect l="0" t="0" r="0" b="0"/>
            </a:stretch>
          </a:blipFill>
        </p:spPr>
      </p:sp>
      <p:sp>
        <p:nvSpPr>
          <p:cNvPr name="Freeform 8" id="8"/>
          <p:cNvSpPr/>
          <p:nvPr/>
        </p:nvSpPr>
        <p:spPr>
          <a:xfrm flipH="false" flipV="false" rot="0">
            <a:off x="10845971" y="514350"/>
            <a:ext cx="6623891" cy="9258300"/>
          </a:xfrm>
          <a:custGeom>
            <a:avLst/>
            <a:gdLst/>
            <a:ahLst/>
            <a:cxnLst/>
            <a:rect r="r" b="b" t="t" l="l"/>
            <a:pathLst>
              <a:path h="9258300" w="6623891">
                <a:moveTo>
                  <a:pt x="0" y="0"/>
                </a:moveTo>
                <a:lnTo>
                  <a:pt x="6623891" y="0"/>
                </a:lnTo>
                <a:lnTo>
                  <a:pt x="6623891" y="9258300"/>
                </a:lnTo>
                <a:lnTo>
                  <a:pt x="0" y="9258300"/>
                </a:lnTo>
                <a:lnTo>
                  <a:pt x="0" y="0"/>
                </a:lnTo>
                <a:close/>
              </a:path>
            </a:pathLst>
          </a:custGeom>
          <a:blipFill>
            <a:blip r:embed="rId5"/>
            <a:stretch>
              <a:fillRect l="-63104" t="0" r="-73294"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9859089" y="0"/>
            <a:ext cx="8428911" cy="10287000"/>
          </a:xfrm>
          <a:custGeom>
            <a:avLst/>
            <a:gdLst/>
            <a:ahLst/>
            <a:cxnLst/>
            <a:rect r="r" b="b" t="t" l="l"/>
            <a:pathLst>
              <a:path h="10287000" w="8428911">
                <a:moveTo>
                  <a:pt x="0" y="0"/>
                </a:moveTo>
                <a:lnTo>
                  <a:pt x="8428911" y="0"/>
                </a:lnTo>
                <a:lnTo>
                  <a:pt x="8428911"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18940" y="2429702"/>
            <a:ext cx="2330048" cy="128153"/>
          </a:xfrm>
          <a:custGeom>
            <a:avLst/>
            <a:gdLst/>
            <a:ahLst/>
            <a:cxnLst/>
            <a:rect r="r" b="b" t="t" l="l"/>
            <a:pathLst>
              <a:path h="128153" w="2330048">
                <a:moveTo>
                  <a:pt x="0" y="0"/>
                </a:moveTo>
                <a:lnTo>
                  <a:pt x="2330047" y="0"/>
                </a:lnTo>
                <a:lnTo>
                  <a:pt x="2330047" y="128153"/>
                </a:lnTo>
                <a:lnTo>
                  <a:pt x="0" y="128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5"/>
            <a:stretch>
              <a:fillRect l="0" t="0" r="0" b="0"/>
            </a:stretch>
          </a:blipFill>
        </p:spPr>
      </p:sp>
      <p:sp>
        <p:nvSpPr>
          <p:cNvPr name="Freeform 5" id="5"/>
          <p:cNvSpPr/>
          <p:nvPr/>
        </p:nvSpPr>
        <p:spPr>
          <a:xfrm flipH="false" flipV="false" rot="0">
            <a:off x="618940" y="2908990"/>
            <a:ext cx="970983" cy="970983"/>
          </a:xfrm>
          <a:custGeom>
            <a:avLst/>
            <a:gdLst/>
            <a:ahLst/>
            <a:cxnLst/>
            <a:rect r="r" b="b" t="t" l="l"/>
            <a:pathLst>
              <a:path h="970983" w="970983">
                <a:moveTo>
                  <a:pt x="0" y="0"/>
                </a:moveTo>
                <a:lnTo>
                  <a:pt x="970983" y="0"/>
                </a:lnTo>
                <a:lnTo>
                  <a:pt x="970983" y="970983"/>
                </a:lnTo>
                <a:lnTo>
                  <a:pt x="0" y="970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18940" y="4394323"/>
            <a:ext cx="970983" cy="1053984"/>
          </a:xfrm>
          <a:custGeom>
            <a:avLst/>
            <a:gdLst/>
            <a:ahLst/>
            <a:cxnLst/>
            <a:rect r="r" b="b" t="t" l="l"/>
            <a:pathLst>
              <a:path h="1053984" w="970983">
                <a:moveTo>
                  <a:pt x="0" y="0"/>
                </a:moveTo>
                <a:lnTo>
                  <a:pt x="970983" y="0"/>
                </a:lnTo>
                <a:lnTo>
                  <a:pt x="970983" y="1053984"/>
                </a:lnTo>
                <a:lnTo>
                  <a:pt x="0" y="1053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18940" y="5879656"/>
            <a:ext cx="970983" cy="970983"/>
          </a:xfrm>
          <a:custGeom>
            <a:avLst/>
            <a:gdLst/>
            <a:ahLst/>
            <a:cxnLst/>
            <a:rect r="r" b="b" t="t" l="l"/>
            <a:pathLst>
              <a:path h="970983" w="970983">
                <a:moveTo>
                  <a:pt x="0" y="0"/>
                </a:moveTo>
                <a:lnTo>
                  <a:pt x="970983" y="0"/>
                </a:lnTo>
                <a:lnTo>
                  <a:pt x="970983" y="970983"/>
                </a:lnTo>
                <a:lnTo>
                  <a:pt x="0" y="9709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18940" y="7364989"/>
            <a:ext cx="1019405" cy="970983"/>
          </a:xfrm>
          <a:custGeom>
            <a:avLst/>
            <a:gdLst/>
            <a:ahLst/>
            <a:cxnLst/>
            <a:rect r="r" b="b" t="t" l="l"/>
            <a:pathLst>
              <a:path h="970983" w="1019405">
                <a:moveTo>
                  <a:pt x="0" y="0"/>
                </a:moveTo>
                <a:lnTo>
                  <a:pt x="1019404" y="0"/>
                </a:lnTo>
                <a:lnTo>
                  <a:pt x="1019404" y="970983"/>
                </a:lnTo>
                <a:lnTo>
                  <a:pt x="0" y="9709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618940" y="8850322"/>
            <a:ext cx="1019405" cy="1007936"/>
          </a:xfrm>
          <a:custGeom>
            <a:avLst/>
            <a:gdLst/>
            <a:ahLst/>
            <a:cxnLst/>
            <a:rect r="r" b="b" t="t" l="l"/>
            <a:pathLst>
              <a:path h="1007936" w="1019405">
                <a:moveTo>
                  <a:pt x="0" y="0"/>
                </a:moveTo>
                <a:lnTo>
                  <a:pt x="1019404" y="0"/>
                </a:lnTo>
                <a:lnTo>
                  <a:pt x="1019404" y="1007936"/>
                </a:lnTo>
                <a:lnTo>
                  <a:pt x="0" y="1007936"/>
                </a:lnTo>
                <a:lnTo>
                  <a:pt x="0" y="0"/>
                </a:lnTo>
                <a:close/>
              </a:path>
            </a:pathLst>
          </a:custGeom>
          <a:blipFill>
            <a:blip r:embed="rId14"/>
            <a:stretch>
              <a:fillRect l="0" t="0" r="0" b="0"/>
            </a:stretch>
          </a:blipFill>
        </p:spPr>
      </p:sp>
      <p:sp>
        <p:nvSpPr>
          <p:cNvPr name="Freeform 10" id="10"/>
          <p:cNvSpPr/>
          <p:nvPr/>
        </p:nvSpPr>
        <p:spPr>
          <a:xfrm flipH="false" flipV="false" rot="0">
            <a:off x="10083928" y="1849639"/>
            <a:ext cx="7971666" cy="7971666"/>
          </a:xfrm>
          <a:custGeom>
            <a:avLst/>
            <a:gdLst/>
            <a:ahLst/>
            <a:cxnLst/>
            <a:rect r="r" b="b" t="t" l="l"/>
            <a:pathLst>
              <a:path h="7971666" w="7971666">
                <a:moveTo>
                  <a:pt x="0" y="0"/>
                </a:moveTo>
                <a:lnTo>
                  <a:pt x="7971666" y="0"/>
                </a:lnTo>
                <a:lnTo>
                  <a:pt x="7971666" y="7971666"/>
                </a:lnTo>
                <a:lnTo>
                  <a:pt x="0" y="7971666"/>
                </a:lnTo>
                <a:lnTo>
                  <a:pt x="0" y="0"/>
                </a:lnTo>
                <a:close/>
              </a:path>
            </a:pathLst>
          </a:custGeom>
          <a:blipFill>
            <a:blip r:embed="rId15"/>
            <a:stretch>
              <a:fillRect l="0" t="0" r="0" b="0"/>
            </a:stretch>
          </a:blipFill>
        </p:spPr>
      </p:sp>
      <p:sp>
        <p:nvSpPr>
          <p:cNvPr name="TextBox 11" id="11"/>
          <p:cNvSpPr txBox="true"/>
          <p:nvPr/>
        </p:nvSpPr>
        <p:spPr>
          <a:xfrm rot="0">
            <a:off x="618940" y="429875"/>
            <a:ext cx="6840428" cy="859462"/>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KEY FEATURES</a:t>
            </a:r>
          </a:p>
        </p:txBody>
      </p:sp>
      <p:sp>
        <p:nvSpPr>
          <p:cNvPr name="TextBox 12" id="12"/>
          <p:cNvSpPr txBox="true"/>
          <p:nvPr/>
        </p:nvSpPr>
        <p:spPr>
          <a:xfrm rot="0">
            <a:off x="618940" y="1397079"/>
            <a:ext cx="3068957" cy="518885"/>
          </a:xfrm>
          <a:prstGeom prst="rect">
            <a:avLst/>
          </a:prstGeom>
        </p:spPr>
        <p:txBody>
          <a:bodyPr anchor="t" rtlCol="false" tIns="0" lIns="0" bIns="0" rIns="0">
            <a:spAutoFit/>
          </a:bodyPr>
          <a:lstStyle/>
          <a:p>
            <a:pPr algn="l" marL="0" indent="0" lvl="0">
              <a:lnSpc>
                <a:spcPts val="4224"/>
              </a:lnSpc>
              <a:spcBef>
                <a:spcPct val="0"/>
              </a:spcBef>
            </a:pPr>
            <a:r>
              <a:rPr lang="en-US" sz="3300" spc="353">
                <a:solidFill>
                  <a:srgbClr val="FFFFFF"/>
                </a:solidFill>
                <a:latin typeface="Muli Heavy"/>
                <a:ea typeface="Muli Heavy"/>
                <a:cs typeface="Muli Heavy"/>
                <a:sym typeface="Muli Heavy"/>
              </a:rPr>
              <a:t>Vaani AI</a:t>
            </a:r>
          </a:p>
        </p:txBody>
      </p:sp>
      <p:sp>
        <p:nvSpPr>
          <p:cNvPr name="TextBox 13" id="13"/>
          <p:cNvSpPr txBox="true"/>
          <p:nvPr/>
        </p:nvSpPr>
        <p:spPr>
          <a:xfrm rot="0">
            <a:off x="618940" y="1908402"/>
            <a:ext cx="7031760"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a:ea typeface="Inter"/>
                <a:cs typeface="Inter"/>
                <a:sym typeface="Inter"/>
              </a:rPr>
              <a:t>AI-Driven Excellence in Customer Service</a:t>
            </a:r>
          </a:p>
        </p:txBody>
      </p:sp>
      <p:sp>
        <p:nvSpPr>
          <p:cNvPr name="TextBox 14" id="14"/>
          <p:cNvSpPr txBox="true"/>
          <p:nvPr/>
        </p:nvSpPr>
        <p:spPr>
          <a:xfrm rot="0">
            <a:off x="2140979" y="2861365"/>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Automating Routine Queries</a:t>
            </a:r>
          </a:p>
        </p:txBody>
      </p:sp>
      <p:sp>
        <p:nvSpPr>
          <p:cNvPr name="TextBox 15" id="15"/>
          <p:cNvSpPr txBox="true"/>
          <p:nvPr/>
        </p:nvSpPr>
        <p:spPr>
          <a:xfrm rot="0">
            <a:off x="2140979" y="5832031"/>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Real-Time Data Retrieval</a:t>
            </a:r>
          </a:p>
        </p:txBody>
      </p:sp>
      <p:sp>
        <p:nvSpPr>
          <p:cNvPr name="TextBox 16" id="16"/>
          <p:cNvSpPr txBox="true"/>
          <p:nvPr/>
        </p:nvSpPr>
        <p:spPr>
          <a:xfrm rot="0">
            <a:off x="2140979" y="4346698"/>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24/7 Availability</a:t>
            </a:r>
          </a:p>
        </p:txBody>
      </p:sp>
      <p:sp>
        <p:nvSpPr>
          <p:cNvPr name="TextBox 17" id="17"/>
          <p:cNvSpPr txBox="true"/>
          <p:nvPr/>
        </p:nvSpPr>
        <p:spPr>
          <a:xfrm rot="0">
            <a:off x="2140979" y="7317364"/>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Language and Accent Adaptation</a:t>
            </a:r>
          </a:p>
        </p:txBody>
      </p:sp>
      <p:sp>
        <p:nvSpPr>
          <p:cNvPr name="TextBox 18" id="18"/>
          <p:cNvSpPr txBox="true"/>
          <p:nvPr/>
        </p:nvSpPr>
        <p:spPr>
          <a:xfrm rot="0">
            <a:off x="2140979" y="8802697"/>
            <a:ext cx="7942949" cy="334989"/>
          </a:xfrm>
          <a:prstGeom prst="rect">
            <a:avLst/>
          </a:prstGeom>
        </p:spPr>
        <p:txBody>
          <a:bodyPr anchor="t" rtlCol="false" tIns="0" lIns="0" bIns="0" rIns="0">
            <a:spAutoFit/>
          </a:bodyPr>
          <a:lstStyle/>
          <a:p>
            <a:pPr algn="l" marL="0" indent="0" lvl="0">
              <a:lnSpc>
                <a:spcPts val="2716"/>
              </a:lnSpc>
              <a:spcBef>
                <a:spcPct val="0"/>
              </a:spcBef>
            </a:pPr>
            <a:r>
              <a:rPr lang="en-US" sz="1899" spc="55">
                <a:solidFill>
                  <a:srgbClr val="FFFFFF"/>
                </a:solidFill>
                <a:latin typeface="Inter Bold"/>
                <a:ea typeface="Inter Bold"/>
                <a:cs typeface="Inter Bold"/>
                <a:sym typeface="Inter Bold"/>
              </a:rPr>
              <a:t>Scalable Solution</a:t>
            </a:r>
          </a:p>
        </p:txBody>
      </p:sp>
      <p:sp>
        <p:nvSpPr>
          <p:cNvPr name="TextBox 19" id="19"/>
          <p:cNvSpPr txBox="true"/>
          <p:nvPr/>
        </p:nvSpPr>
        <p:spPr>
          <a:xfrm rot="0">
            <a:off x="2140979" y="3272554"/>
            <a:ext cx="7123428" cy="607419"/>
          </a:xfrm>
          <a:prstGeom prst="rect">
            <a:avLst/>
          </a:prstGeom>
        </p:spPr>
        <p:txBody>
          <a:bodyPr anchor="t" rtlCol="false" tIns="0" lIns="0" bIns="0" rIns="0">
            <a:spAutoFit/>
          </a:bodyPr>
          <a:lstStyle/>
          <a:p>
            <a:pPr algn="just">
              <a:lnSpc>
                <a:spcPts val="2431"/>
              </a:lnSpc>
            </a:pPr>
            <a:r>
              <a:rPr lang="en-US" sz="1700" spc="49">
                <a:solidFill>
                  <a:srgbClr val="FFFFFF"/>
                </a:solidFill>
                <a:latin typeface="Inter"/>
                <a:ea typeface="Inter"/>
                <a:cs typeface="Inter"/>
                <a:sym typeface="Inter"/>
              </a:rPr>
              <a:t>Vaani AI efficiently handles routine queries, freeing up human agents for more complex tasks.</a:t>
            </a:r>
          </a:p>
        </p:txBody>
      </p:sp>
      <p:sp>
        <p:nvSpPr>
          <p:cNvPr name="TextBox 20" id="20"/>
          <p:cNvSpPr txBox="true"/>
          <p:nvPr/>
        </p:nvSpPr>
        <p:spPr>
          <a:xfrm rot="0">
            <a:off x="2140979" y="6243220"/>
            <a:ext cx="7123428" cy="607419"/>
          </a:xfrm>
          <a:prstGeom prst="rect">
            <a:avLst/>
          </a:prstGeom>
        </p:spPr>
        <p:txBody>
          <a:bodyPr anchor="t" rtlCol="false" tIns="0" lIns="0" bIns="0" rIns="0">
            <a:spAutoFit/>
          </a:bodyPr>
          <a:lstStyle/>
          <a:p>
            <a:pPr algn="just">
              <a:lnSpc>
                <a:spcPts val="2431"/>
              </a:lnSpc>
            </a:pPr>
            <a:r>
              <a:rPr lang="en-US" sz="1700" spc="49">
                <a:solidFill>
                  <a:srgbClr val="FFFFFF"/>
                </a:solidFill>
                <a:latin typeface="Inter"/>
                <a:ea typeface="Inter"/>
                <a:cs typeface="Inter"/>
                <a:sym typeface="Inter"/>
              </a:rPr>
              <a:t>Vaani AI can quickly access and retrieve information from business documents, ensuring accurate and timely responses.</a:t>
            </a:r>
          </a:p>
        </p:txBody>
      </p:sp>
      <p:sp>
        <p:nvSpPr>
          <p:cNvPr name="TextBox 21" id="21"/>
          <p:cNvSpPr txBox="true"/>
          <p:nvPr/>
        </p:nvSpPr>
        <p:spPr>
          <a:xfrm rot="0">
            <a:off x="2140979" y="4757887"/>
            <a:ext cx="7123428" cy="607419"/>
          </a:xfrm>
          <a:prstGeom prst="rect">
            <a:avLst/>
          </a:prstGeom>
        </p:spPr>
        <p:txBody>
          <a:bodyPr anchor="t" rtlCol="false" tIns="0" lIns="0" bIns="0" rIns="0">
            <a:spAutoFit/>
          </a:bodyPr>
          <a:lstStyle/>
          <a:p>
            <a:pPr algn="just">
              <a:lnSpc>
                <a:spcPts val="2431"/>
              </a:lnSpc>
            </a:pPr>
            <a:r>
              <a:rPr lang="en-US" sz="1700" spc="49">
                <a:solidFill>
                  <a:srgbClr val="FFFFFF"/>
                </a:solidFill>
                <a:latin typeface="Inter"/>
                <a:ea typeface="Inter"/>
                <a:cs typeface="Inter"/>
                <a:sym typeface="Inter"/>
              </a:rPr>
              <a:t>Unlike human agents, Vaani AI operates round-the-clock, providing uninterrupted customer support.</a:t>
            </a:r>
          </a:p>
        </p:txBody>
      </p:sp>
      <p:sp>
        <p:nvSpPr>
          <p:cNvPr name="TextBox 22" id="22"/>
          <p:cNvSpPr txBox="true"/>
          <p:nvPr/>
        </p:nvSpPr>
        <p:spPr>
          <a:xfrm rot="0">
            <a:off x="2140979" y="7728553"/>
            <a:ext cx="7123428" cy="607419"/>
          </a:xfrm>
          <a:prstGeom prst="rect">
            <a:avLst/>
          </a:prstGeom>
        </p:spPr>
        <p:txBody>
          <a:bodyPr anchor="t" rtlCol="false" tIns="0" lIns="0" bIns="0" rIns="0">
            <a:spAutoFit/>
          </a:bodyPr>
          <a:lstStyle/>
          <a:p>
            <a:pPr algn="just">
              <a:lnSpc>
                <a:spcPts val="2431"/>
              </a:lnSpc>
            </a:pPr>
            <a:r>
              <a:rPr lang="en-US" sz="1700" spc="49">
                <a:solidFill>
                  <a:srgbClr val="FFFFFF"/>
                </a:solidFill>
                <a:latin typeface="Inter"/>
                <a:ea typeface="Inter"/>
                <a:cs typeface="Inter"/>
                <a:sym typeface="Inter"/>
              </a:rPr>
              <a:t>Vaani AI is trained to understand and respond in multiple languages and accents, catering to a diverse customer base.</a:t>
            </a:r>
          </a:p>
        </p:txBody>
      </p:sp>
      <p:sp>
        <p:nvSpPr>
          <p:cNvPr name="TextBox 23" id="23"/>
          <p:cNvSpPr txBox="true"/>
          <p:nvPr/>
        </p:nvSpPr>
        <p:spPr>
          <a:xfrm rot="0">
            <a:off x="2140979" y="9213886"/>
            <a:ext cx="7123428" cy="607419"/>
          </a:xfrm>
          <a:prstGeom prst="rect">
            <a:avLst/>
          </a:prstGeom>
        </p:spPr>
        <p:txBody>
          <a:bodyPr anchor="t" rtlCol="false" tIns="0" lIns="0" bIns="0" rIns="0">
            <a:spAutoFit/>
          </a:bodyPr>
          <a:lstStyle/>
          <a:p>
            <a:pPr algn="just">
              <a:lnSpc>
                <a:spcPts val="2431"/>
              </a:lnSpc>
            </a:pPr>
            <a:r>
              <a:rPr lang="en-US" sz="1700" spc="49">
                <a:solidFill>
                  <a:srgbClr val="FFFFFF"/>
                </a:solidFill>
                <a:latin typeface="Inter"/>
                <a:ea typeface="Inter"/>
                <a:cs typeface="Inter"/>
                <a:sym typeface="Inter"/>
              </a:rPr>
              <a:t>Whether it’s a sudden spike in calls or a need for long-term scalability, Vaani AI adjusts effortlessly to demand changes.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0">
            <a:off x="1028700" y="4521793"/>
            <a:ext cx="7503404" cy="2960450"/>
            <a:chOff x="0" y="0"/>
            <a:chExt cx="2383894" cy="940560"/>
          </a:xfrm>
        </p:grpSpPr>
        <p:sp>
          <p:nvSpPr>
            <p:cNvPr name="Freeform 3" id="3"/>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sp>
        <p:nvSpPr>
          <p:cNvPr name="AutoShape 4" id="4"/>
          <p:cNvSpPr/>
          <p:nvPr/>
        </p:nvSpPr>
        <p:spPr>
          <a:xfrm flipV="true">
            <a:off x="3962604" y="5193891"/>
            <a:ext cx="0" cy="1709554"/>
          </a:xfrm>
          <a:prstGeom prst="line">
            <a:avLst/>
          </a:prstGeom>
          <a:ln cap="flat" w="38100">
            <a:solidFill>
              <a:srgbClr val="BB9B55"/>
            </a:solidFill>
            <a:prstDash val="solid"/>
            <a:headEnd type="none" len="sm" w="sm"/>
            <a:tailEnd type="none" len="sm" w="sm"/>
          </a:ln>
        </p:spPr>
      </p:sp>
      <p:grpSp>
        <p:nvGrpSpPr>
          <p:cNvPr name="Group 5" id="5"/>
          <p:cNvGrpSpPr/>
          <p:nvPr/>
        </p:nvGrpSpPr>
        <p:grpSpPr>
          <a:xfrm rot="0">
            <a:off x="9693842" y="4521793"/>
            <a:ext cx="7503404" cy="2960450"/>
            <a:chOff x="0" y="0"/>
            <a:chExt cx="2383894" cy="940560"/>
          </a:xfrm>
        </p:grpSpPr>
        <p:sp>
          <p:nvSpPr>
            <p:cNvPr name="Freeform 6" id="6"/>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sp>
        <p:nvSpPr>
          <p:cNvPr name="AutoShape 7" id="7"/>
          <p:cNvSpPr/>
          <p:nvPr/>
        </p:nvSpPr>
        <p:spPr>
          <a:xfrm flipV="true">
            <a:off x="12601680" y="5193891"/>
            <a:ext cx="0" cy="1709554"/>
          </a:xfrm>
          <a:prstGeom prst="line">
            <a:avLst/>
          </a:prstGeom>
          <a:ln cap="flat" w="38100">
            <a:solidFill>
              <a:srgbClr val="BB9B55"/>
            </a:solidFill>
            <a:prstDash val="solid"/>
            <a:headEnd type="none" len="sm" w="sm"/>
            <a:tailEnd type="none" len="sm" w="sm"/>
          </a:ln>
        </p:spPr>
      </p:sp>
      <p:sp>
        <p:nvSpPr>
          <p:cNvPr name="AutoShape 8" id="8"/>
          <p:cNvSpPr/>
          <p:nvPr/>
        </p:nvSpPr>
        <p:spPr>
          <a:xfrm flipV="true">
            <a:off x="10178786" y="1525362"/>
            <a:ext cx="0" cy="973508"/>
          </a:xfrm>
          <a:prstGeom prst="line">
            <a:avLst/>
          </a:prstGeom>
          <a:ln cap="flat" w="38100">
            <a:solidFill>
              <a:srgbClr val="BB9B55"/>
            </a:solidFill>
            <a:prstDash val="solid"/>
            <a:headEnd type="none" len="sm" w="sm"/>
            <a:tailEnd type="none" len="sm" w="sm"/>
          </a:ln>
        </p:spPr>
      </p:sp>
      <p:sp>
        <p:nvSpPr>
          <p:cNvPr name="TextBox 9" id="9"/>
          <p:cNvSpPr txBox="true"/>
          <p:nvPr/>
        </p:nvSpPr>
        <p:spPr>
          <a:xfrm rot="0">
            <a:off x="1281870" y="1125148"/>
            <a:ext cx="8079152" cy="17358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OUR COMPETITIORS</a:t>
            </a:r>
          </a:p>
        </p:txBody>
      </p:sp>
      <p:sp>
        <p:nvSpPr>
          <p:cNvPr name="TextBox 10" id="10"/>
          <p:cNvSpPr txBox="true"/>
          <p:nvPr/>
        </p:nvSpPr>
        <p:spPr>
          <a:xfrm rot="0">
            <a:off x="10371900" y="5152380"/>
            <a:ext cx="1689301" cy="1518300"/>
          </a:xfrm>
          <a:prstGeom prst="rect">
            <a:avLst/>
          </a:prstGeom>
        </p:spPr>
        <p:txBody>
          <a:bodyPr anchor="t" rtlCol="false" tIns="0" lIns="0" bIns="0" rIns="0">
            <a:spAutoFit/>
          </a:bodyPr>
          <a:lstStyle/>
          <a:p>
            <a:pPr algn="ctr">
              <a:lnSpc>
                <a:spcPts val="12372"/>
              </a:lnSpc>
            </a:pPr>
            <a:r>
              <a:rPr lang="en-US" sz="8837">
                <a:solidFill>
                  <a:srgbClr val="FFFFFF"/>
                </a:solidFill>
                <a:latin typeface="Inter Bold"/>
                <a:ea typeface="Inter Bold"/>
                <a:cs typeface="Inter Bold"/>
                <a:sym typeface="Inter Bold"/>
              </a:rPr>
              <a:t>2</a:t>
            </a:r>
          </a:p>
        </p:txBody>
      </p:sp>
      <p:sp>
        <p:nvSpPr>
          <p:cNvPr name="TextBox 11" id="11"/>
          <p:cNvSpPr txBox="true"/>
          <p:nvPr/>
        </p:nvSpPr>
        <p:spPr>
          <a:xfrm rot="0">
            <a:off x="1735804" y="5152380"/>
            <a:ext cx="1689301" cy="1518300"/>
          </a:xfrm>
          <a:prstGeom prst="rect">
            <a:avLst/>
          </a:prstGeom>
        </p:spPr>
        <p:txBody>
          <a:bodyPr anchor="t" rtlCol="false" tIns="0" lIns="0" bIns="0" rIns="0">
            <a:spAutoFit/>
          </a:bodyPr>
          <a:lstStyle/>
          <a:p>
            <a:pPr algn="ctr">
              <a:lnSpc>
                <a:spcPts val="12372"/>
              </a:lnSpc>
            </a:pPr>
            <a:r>
              <a:rPr lang="en-US" sz="8837">
                <a:solidFill>
                  <a:srgbClr val="FFFFFF"/>
                </a:solidFill>
                <a:latin typeface="Inter Bold"/>
                <a:ea typeface="Inter Bold"/>
                <a:cs typeface="Inter Bold"/>
                <a:sym typeface="Inter Bold"/>
              </a:rPr>
              <a:t>1</a:t>
            </a:r>
          </a:p>
        </p:txBody>
      </p:sp>
      <p:sp>
        <p:nvSpPr>
          <p:cNvPr name="Freeform 12" id="12"/>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2"/>
            <a:stretch>
              <a:fillRect l="0" t="0" r="0" b="0"/>
            </a:stretch>
          </a:blipFill>
        </p:spPr>
      </p:sp>
      <p:sp>
        <p:nvSpPr>
          <p:cNvPr name="Freeform 13" id="13"/>
          <p:cNvSpPr/>
          <p:nvPr/>
        </p:nvSpPr>
        <p:spPr>
          <a:xfrm flipH="false" flipV="false" rot="0">
            <a:off x="13139179" y="4828104"/>
            <a:ext cx="3652175" cy="2347827"/>
          </a:xfrm>
          <a:custGeom>
            <a:avLst/>
            <a:gdLst/>
            <a:ahLst/>
            <a:cxnLst/>
            <a:rect r="r" b="b" t="t" l="l"/>
            <a:pathLst>
              <a:path h="2347827" w="3652175">
                <a:moveTo>
                  <a:pt x="0" y="0"/>
                </a:moveTo>
                <a:lnTo>
                  <a:pt x="3652174" y="0"/>
                </a:lnTo>
                <a:lnTo>
                  <a:pt x="3652174" y="2347827"/>
                </a:lnTo>
                <a:lnTo>
                  <a:pt x="0" y="2347827"/>
                </a:lnTo>
                <a:lnTo>
                  <a:pt x="0" y="0"/>
                </a:lnTo>
                <a:close/>
              </a:path>
            </a:pathLst>
          </a:custGeom>
          <a:blipFill>
            <a:blip r:embed="rId3"/>
            <a:stretch>
              <a:fillRect l="0" t="0" r="0" b="0"/>
            </a:stretch>
          </a:blipFill>
        </p:spPr>
      </p:sp>
      <p:sp>
        <p:nvSpPr>
          <p:cNvPr name="Freeform 14" id="14"/>
          <p:cNvSpPr/>
          <p:nvPr/>
        </p:nvSpPr>
        <p:spPr>
          <a:xfrm flipH="false" flipV="false" rot="0">
            <a:off x="4500103" y="4828104"/>
            <a:ext cx="2347827" cy="2347827"/>
          </a:xfrm>
          <a:custGeom>
            <a:avLst/>
            <a:gdLst/>
            <a:ahLst/>
            <a:cxnLst/>
            <a:rect r="r" b="b" t="t" l="l"/>
            <a:pathLst>
              <a:path h="2347827" w="2347827">
                <a:moveTo>
                  <a:pt x="0" y="0"/>
                </a:moveTo>
                <a:lnTo>
                  <a:pt x="2347827" y="0"/>
                </a:lnTo>
                <a:lnTo>
                  <a:pt x="2347827" y="2347827"/>
                </a:lnTo>
                <a:lnTo>
                  <a:pt x="0" y="2347827"/>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2"/>
            <a:stretch>
              <a:fillRect l="0" t="0" r="0" b="0"/>
            </a:stretch>
          </a:blipFill>
        </p:spPr>
      </p:sp>
      <p:sp>
        <p:nvSpPr>
          <p:cNvPr name="AutoShape 3" id="3"/>
          <p:cNvSpPr/>
          <p:nvPr/>
        </p:nvSpPr>
        <p:spPr>
          <a:xfrm flipV="true">
            <a:off x="4909039" y="653141"/>
            <a:ext cx="0" cy="973508"/>
          </a:xfrm>
          <a:prstGeom prst="line">
            <a:avLst/>
          </a:prstGeom>
          <a:ln cap="flat" w="38100">
            <a:solidFill>
              <a:srgbClr val="BB9B55"/>
            </a:solidFill>
            <a:prstDash val="solid"/>
            <a:headEnd type="none" len="sm" w="sm"/>
            <a:tailEnd type="none" len="sm" w="sm"/>
          </a:ln>
        </p:spPr>
      </p:sp>
      <p:sp>
        <p:nvSpPr>
          <p:cNvPr name="AutoShape 4" id="4"/>
          <p:cNvSpPr/>
          <p:nvPr/>
        </p:nvSpPr>
        <p:spPr>
          <a:xfrm flipV="true">
            <a:off x="13164526" y="653141"/>
            <a:ext cx="0" cy="973508"/>
          </a:xfrm>
          <a:prstGeom prst="line">
            <a:avLst/>
          </a:prstGeom>
          <a:ln cap="flat" w="38100">
            <a:solidFill>
              <a:srgbClr val="BB9B55"/>
            </a:solidFill>
            <a:prstDash val="solid"/>
            <a:headEnd type="none" len="sm" w="sm"/>
            <a:tailEnd type="none" len="sm" w="sm"/>
          </a:ln>
        </p:spPr>
      </p:sp>
      <p:sp>
        <p:nvSpPr>
          <p:cNvPr name="TextBox 5" id="5"/>
          <p:cNvSpPr txBox="true"/>
          <p:nvPr/>
        </p:nvSpPr>
        <p:spPr>
          <a:xfrm rot="0">
            <a:off x="5219762" y="691077"/>
            <a:ext cx="7848477" cy="859536"/>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FUND UTILIZATION</a:t>
            </a:r>
          </a:p>
        </p:txBody>
      </p:sp>
      <p:pic>
        <p:nvPicPr>
          <p:cNvPr name="Picture 6" id="6"/>
          <p:cNvPicPr>
            <a:picLocks noChangeAspect="true"/>
          </p:cNvPicPr>
          <p:nvPr/>
        </p:nvPicPr>
        <p:blipFill>
          <a:blip r:embed="rId3"/>
          <a:stretch>
            <a:fillRect/>
          </a:stretch>
        </p:blipFill>
        <p:spPr>
          <a:xfrm rot="0">
            <a:off x="8231767" y="2213908"/>
            <a:ext cx="10449127" cy="7840864"/>
          </a:xfrm>
          <a:prstGeom prst="rect">
            <a:avLst/>
          </a:prstGeom>
        </p:spPr>
      </p:pic>
      <p:graphicFrame>
        <p:nvGraphicFramePr>
          <p:cNvPr name="Table 7" id="7"/>
          <p:cNvGraphicFramePr>
            <a:graphicFrameLocks noGrp="true"/>
          </p:cNvGraphicFramePr>
          <p:nvPr/>
        </p:nvGraphicFramePr>
        <p:xfrm>
          <a:off x="477866" y="3010380"/>
          <a:ext cx="8509915" cy="6247920"/>
        </p:xfrm>
        <a:graphic>
          <a:graphicData uri="http://schemas.openxmlformats.org/drawingml/2006/table">
            <a:tbl>
              <a:tblPr/>
              <a:tblGrid>
                <a:gridCol w="4254957"/>
                <a:gridCol w="4254957"/>
              </a:tblGrid>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Fund Utilization</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Manpower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750,000</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Marketing</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350,000</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Cloud Technology</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900,000</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r h="780990">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Total  </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c>
                  <a:txBody>
                    <a:bodyPr anchor="t" rtlCol="false"/>
                    <a:lstStyle/>
                    <a:p>
                      <a:pPr algn="ctr">
                        <a:lnSpc>
                          <a:spcPts val="2886"/>
                        </a:lnSpc>
                        <a:defRPr/>
                      </a:pPr>
                      <a:r>
                        <a:rPr lang="en-US" sz="2061">
                          <a:solidFill>
                            <a:srgbClr val="FFFFFF"/>
                          </a:solidFill>
                          <a:latin typeface="Open Sans Bold"/>
                          <a:ea typeface="Open Sans Bold"/>
                          <a:cs typeface="Open Sans Bold"/>
                          <a:sym typeface="Open Sans Bold"/>
                        </a:rPr>
                        <a:t>2,000,000</a:t>
                      </a:r>
                      <a:endParaRPr lang="en-US" sz="1100"/>
                    </a:p>
                  </a:txBody>
                  <a:tcPr marL="98189" marR="98189" marT="98189" marB="98189" anchor="ctr">
                    <a:lnL cmpd="sng" algn="ctr" cap="flat" w="49095">
                      <a:solidFill>
                        <a:srgbClr val="FFFFFF"/>
                      </a:solidFill>
                      <a:prstDash val="solid"/>
                      <a:round/>
                      <a:headEnd type="none" w="med" len="med"/>
                      <a:tailEnd type="none" w="med" len="med"/>
                    </a:lnL>
                    <a:lnR cmpd="sng" algn="ctr" cap="flat" w="49095">
                      <a:solidFill>
                        <a:srgbClr val="FFFFFF"/>
                      </a:solidFill>
                      <a:prstDash val="solid"/>
                      <a:round/>
                      <a:headEnd type="none" w="med" len="med"/>
                      <a:tailEnd type="none" w="med" len="med"/>
                    </a:lnR>
                    <a:lnT cmpd="sng" algn="ctr" cap="flat" w="49095">
                      <a:solidFill>
                        <a:srgbClr val="FFFFFF"/>
                      </a:solidFill>
                      <a:prstDash val="solid"/>
                      <a:round/>
                      <a:headEnd type="none" w="med" len="med"/>
                      <a:tailEnd type="none" w="med" len="med"/>
                    </a:lnT>
                    <a:lnB cmpd="sng" algn="ctr" cap="flat" w="49095">
                      <a:solidFill>
                        <a:srgbClr val="FFFFFF"/>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V="true">
            <a:off x="4015045" y="360971"/>
            <a:ext cx="0" cy="973508"/>
          </a:xfrm>
          <a:prstGeom prst="line">
            <a:avLst/>
          </a:prstGeom>
          <a:ln cap="flat" w="38100">
            <a:solidFill>
              <a:srgbClr val="BB9B55"/>
            </a:solidFill>
            <a:prstDash val="solid"/>
            <a:headEnd type="none" len="sm" w="sm"/>
            <a:tailEnd type="none" len="sm" w="sm"/>
          </a:ln>
        </p:spPr>
      </p:sp>
      <p:sp>
        <p:nvSpPr>
          <p:cNvPr name="AutoShape 3" id="3"/>
          <p:cNvSpPr/>
          <p:nvPr/>
        </p:nvSpPr>
        <p:spPr>
          <a:xfrm flipV="true">
            <a:off x="14170432" y="360971"/>
            <a:ext cx="0" cy="973508"/>
          </a:xfrm>
          <a:prstGeom prst="line">
            <a:avLst/>
          </a:prstGeom>
          <a:ln cap="flat" w="38100">
            <a:solidFill>
              <a:srgbClr val="BB9B55"/>
            </a:solidFill>
            <a:prstDash val="solid"/>
            <a:headEnd type="none" len="sm" w="sm"/>
            <a:tailEnd type="none" len="sm" w="sm"/>
          </a:ln>
        </p:spPr>
      </p:sp>
      <p:sp>
        <p:nvSpPr>
          <p:cNvPr name="Freeform 4" id="4"/>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2"/>
            <a:stretch>
              <a:fillRect l="0" t="0" r="0" b="0"/>
            </a:stretch>
          </a:blipFill>
        </p:spPr>
      </p:sp>
      <p:graphicFrame>
        <p:nvGraphicFramePr>
          <p:cNvPr name="Table 5" id="5"/>
          <p:cNvGraphicFramePr>
            <a:graphicFrameLocks noGrp="true"/>
          </p:cNvGraphicFramePr>
          <p:nvPr/>
        </p:nvGraphicFramePr>
        <p:xfrm>
          <a:off x="335141" y="1743075"/>
          <a:ext cx="17617990" cy="8103088"/>
        </p:xfrm>
        <a:graphic>
          <a:graphicData uri="http://schemas.openxmlformats.org/drawingml/2006/table">
            <a:tbl>
              <a:tblPr/>
              <a:tblGrid>
                <a:gridCol w="1049384"/>
                <a:gridCol w="2865725"/>
                <a:gridCol w="1957554"/>
                <a:gridCol w="1957554"/>
                <a:gridCol w="1957554"/>
                <a:gridCol w="1957554"/>
                <a:gridCol w="1957554"/>
                <a:gridCol w="1957554"/>
                <a:gridCol w="1957554"/>
              </a:tblGrid>
              <a:tr h="910459">
                <a:tc gridSpan="9">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Muli Bold"/>
                          <a:ea typeface="Muli Bold"/>
                          <a:cs typeface="Muli Bold"/>
                          <a:sym typeface="Muli Bold"/>
                        </a:rPr>
                        <a:t>Monthly Utilization</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10459">
                <a:tc>
                  <a:txBody>
                    <a:bodyPr anchor="t" rtlCol="false"/>
                    <a:lstStyle/>
                    <a:p>
                      <a:pPr algn="ctr">
                        <a:lnSpc>
                          <a:spcPts val="2799"/>
                        </a:lnSpc>
                        <a:defRPr/>
                      </a:pPr>
                      <a:r>
                        <a:rPr lang="en-US" sz="1999">
                          <a:solidFill>
                            <a:srgbClr val="FFFFFF"/>
                          </a:solidFill>
                          <a:latin typeface="Muli Bold"/>
                          <a:ea typeface="Muli Bold"/>
                          <a:cs typeface="Muli Bold"/>
                          <a:sym typeface="Muli Bold"/>
                        </a:rPr>
                        <a:t>Sr. No.</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Particulars</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JULY-24</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AUG-27</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SEP-24</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OCT-24</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NOV-24</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DEC-24</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Total</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570542">
                <a:tc>
                  <a:txBody>
                    <a:bodyPr anchor="t" rtlCol="false"/>
                    <a:lstStyle/>
                    <a:p>
                      <a:pPr algn="ctr">
                        <a:lnSpc>
                          <a:spcPts val="2799"/>
                        </a:lnSpc>
                        <a:defRPr/>
                      </a:pPr>
                      <a:r>
                        <a:rPr lang="en-US" sz="1999">
                          <a:solidFill>
                            <a:srgbClr val="FFFFFF"/>
                          </a:solidFill>
                          <a:latin typeface="Muli Bold"/>
                          <a:ea typeface="Muli Bold"/>
                          <a:cs typeface="Muli Bold"/>
                          <a:sym typeface="Muli Bold"/>
                        </a:rPr>
                        <a:t>1</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Manpower</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125000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750,000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570542">
                <a:tc>
                  <a:txBody>
                    <a:bodyPr anchor="t" rtlCol="false"/>
                    <a:lstStyle/>
                    <a:p>
                      <a:pPr algn="ctr">
                        <a:lnSpc>
                          <a:spcPts val="2799"/>
                        </a:lnSpc>
                        <a:defRPr/>
                      </a:pPr>
                      <a:r>
                        <a:rPr lang="en-US" sz="1999">
                          <a:solidFill>
                            <a:srgbClr val="FFFFFF"/>
                          </a:solidFill>
                          <a:latin typeface="Muli Bold"/>
                          <a:ea typeface="Muli Bold"/>
                          <a:cs typeface="Muli Bold"/>
                          <a:sym typeface="Muli Bold"/>
                        </a:rPr>
                        <a:t>2</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Marketing</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58333.33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350,000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570542">
                <a:tc>
                  <a:txBody>
                    <a:bodyPr anchor="t" rtlCol="false"/>
                    <a:lstStyle/>
                    <a:p>
                      <a:pPr algn="ctr">
                        <a:lnSpc>
                          <a:spcPts val="2799"/>
                        </a:lnSpc>
                        <a:defRPr/>
                      </a:pPr>
                      <a:r>
                        <a:rPr lang="en-US" sz="1999">
                          <a:solidFill>
                            <a:srgbClr val="FFFFFF"/>
                          </a:solidFill>
                          <a:latin typeface="Muli Bold"/>
                          <a:ea typeface="Muli Bold"/>
                          <a:cs typeface="Muli Bold"/>
                          <a:sym typeface="Muli Bold"/>
                        </a:rPr>
                        <a:t>3</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Cloud Technology</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150000</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900,000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570542">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Total</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a:t>
                      </a:r>
                      <a:endParaRPr lang="en-US" sz="1100"/>
                    </a:p>
                    <a:p>
                      <a:pPr algn="ctr">
                        <a:lnSpc>
                          <a:spcPts val="2799"/>
                        </a:lnSpc>
                      </a:pPr>
                      <a:r>
                        <a:rPr lang="en-US" sz="1999">
                          <a:solidFill>
                            <a:srgbClr val="FFFFFF"/>
                          </a:solidFill>
                          <a:latin typeface="Muli Bold"/>
                          <a:ea typeface="Muli Bold"/>
                          <a:cs typeface="Muli Bold"/>
                          <a:sym typeface="Muli Bold"/>
                        </a:rPr>
                        <a:t>  333,333 </a:t>
                      </a:r>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uli Bold"/>
                          <a:ea typeface="Muli Bold"/>
                          <a:cs typeface="Muli Bold"/>
                          <a:sym typeface="Muli Bold"/>
                        </a:rPr>
                        <a:t> 2,000,000 </a:t>
                      </a:r>
                      <a:endParaRPr lang="en-US" sz="1100"/>
                    </a:p>
                  </a:txBody>
                  <a:tcPr marL="76200" marR="76200" marT="76200" marB="762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4335504" y="398907"/>
            <a:ext cx="9616991" cy="859536"/>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MONTHLY UTILIZATION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713220"/>
          </a:xfrm>
          <a:custGeom>
            <a:avLst/>
            <a:gdLst/>
            <a:ahLst/>
            <a:cxnLst/>
            <a:rect r="r" b="b" t="t" l="l"/>
            <a:pathLst>
              <a:path h="6713220" w="18288000">
                <a:moveTo>
                  <a:pt x="0" y="0"/>
                </a:moveTo>
                <a:lnTo>
                  <a:pt x="18288000" y="0"/>
                </a:lnTo>
                <a:lnTo>
                  <a:pt x="18288000" y="6713220"/>
                </a:lnTo>
                <a:lnTo>
                  <a:pt x="0" y="6713220"/>
                </a:lnTo>
                <a:lnTo>
                  <a:pt x="0" y="0"/>
                </a:lnTo>
                <a:close/>
              </a:path>
            </a:pathLst>
          </a:custGeom>
          <a:blipFill>
            <a:blip r:embed="rId2"/>
            <a:stretch>
              <a:fillRect l="0" t="-1816" r="0" b="-1816"/>
            </a:stretch>
          </a:blipFill>
        </p:spPr>
      </p:sp>
      <p:sp>
        <p:nvSpPr>
          <p:cNvPr name="Freeform 3" id="3"/>
          <p:cNvSpPr/>
          <p:nvPr/>
        </p:nvSpPr>
        <p:spPr>
          <a:xfrm flipH="false" flipV="false" rot="0">
            <a:off x="0" y="6507480"/>
            <a:ext cx="18288000" cy="3779520"/>
          </a:xfrm>
          <a:custGeom>
            <a:avLst/>
            <a:gdLst/>
            <a:ahLst/>
            <a:cxnLst/>
            <a:rect r="r" b="b" t="t" l="l"/>
            <a:pathLst>
              <a:path h="3779520" w="18288000">
                <a:moveTo>
                  <a:pt x="0" y="0"/>
                </a:moveTo>
                <a:lnTo>
                  <a:pt x="18288000" y="0"/>
                </a:lnTo>
                <a:lnTo>
                  <a:pt x="18288000" y="3779520"/>
                </a:lnTo>
                <a:lnTo>
                  <a:pt x="0" y="3779520"/>
                </a:lnTo>
                <a:lnTo>
                  <a:pt x="0" y="0"/>
                </a:lnTo>
                <a:close/>
              </a:path>
            </a:pathLst>
          </a:custGeom>
          <a:blipFill>
            <a:blip r:embed="rId3"/>
            <a:stretch>
              <a:fillRect l="0" t="0" r="0" b="0"/>
            </a:stretch>
          </a:blipFill>
        </p:spPr>
      </p:sp>
      <p:sp>
        <p:nvSpPr>
          <p:cNvPr name="AutoShape 4" id="4"/>
          <p:cNvSpPr/>
          <p:nvPr/>
        </p:nvSpPr>
        <p:spPr>
          <a:xfrm rot="-5400000">
            <a:off x="8484463" y="1893297"/>
            <a:ext cx="1319074" cy="0"/>
          </a:xfrm>
          <a:prstGeom prst="line">
            <a:avLst/>
          </a:prstGeom>
          <a:ln cap="flat" w="28575">
            <a:solidFill>
              <a:srgbClr val="BB9B55"/>
            </a:solidFill>
            <a:prstDash val="solid"/>
            <a:headEnd type="none" len="sm" w="sm"/>
            <a:tailEnd type="none" len="sm" w="sm"/>
          </a:ln>
        </p:spPr>
      </p:sp>
      <p:grpSp>
        <p:nvGrpSpPr>
          <p:cNvPr name="Group 5" id="5"/>
          <p:cNvGrpSpPr/>
          <p:nvPr/>
        </p:nvGrpSpPr>
        <p:grpSpPr>
          <a:xfrm rot="0">
            <a:off x="3515323" y="4150645"/>
            <a:ext cx="3217553" cy="4018409"/>
            <a:chOff x="0" y="0"/>
            <a:chExt cx="6350000" cy="7930528"/>
          </a:xfrm>
        </p:grpSpPr>
        <p:sp>
          <p:nvSpPr>
            <p:cNvPr name="Freeform 6" id="6"/>
            <p:cNvSpPr/>
            <p:nvPr/>
          </p:nvSpPr>
          <p:spPr>
            <a:xfrm flipH="false" flipV="false" rot="0">
              <a:off x="0" y="0"/>
              <a:ext cx="6351270" cy="7930528"/>
            </a:xfrm>
            <a:custGeom>
              <a:avLst/>
              <a:gdLst/>
              <a:ahLst/>
              <a:cxnLst/>
              <a:rect r="r" b="b" t="t" l="l"/>
              <a:pathLst>
                <a:path h="7930528" w="6351270">
                  <a:moveTo>
                    <a:pt x="5985510" y="0"/>
                  </a:moveTo>
                  <a:lnTo>
                    <a:pt x="364490" y="0"/>
                  </a:lnTo>
                  <a:cubicBezTo>
                    <a:pt x="162560" y="0"/>
                    <a:pt x="0" y="203022"/>
                    <a:pt x="0" y="455212"/>
                  </a:cubicBezTo>
                  <a:lnTo>
                    <a:pt x="0" y="7476902"/>
                  </a:lnTo>
                  <a:cubicBezTo>
                    <a:pt x="0" y="7727507"/>
                    <a:pt x="162560" y="7930528"/>
                    <a:pt x="364490" y="7930528"/>
                  </a:cubicBezTo>
                  <a:lnTo>
                    <a:pt x="5986780" y="7930528"/>
                  </a:lnTo>
                  <a:cubicBezTo>
                    <a:pt x="6187440" y="7930528"/>
                    <a:pt x="6351270" y="7727507"/>
                    <a:pt x="6351270" y="7475315"/>
                  </a:cubicBezTo>
                  <a:lnTo>
                    <a:pt x="6351270" y="455212"/>
                  </a:lnTo>
                  <a:cubicBezTo>
                    <a:pt x="6350000" y="203022"/>
                    <a:pt x="6187440" y="0"/>
                    <a:pt x="5985510" y="0"/>
                  </a:cubicBezTo>
                  <a:close/>
                </a:path>
              </a:pathLst>
            </a:custGeom>
            <a:blipFill>
              <a:blip r:embed="rId4"/>
              <a:stretch>
                <a:fillRect l="0" t="-10064" r="0" b="-10064"/>
              </a:stretch>
            </a:blipFill>
          </p:spPr>
        </p:sp>
      </p:grpSp>
      <p:grpSp>
        <p:nvGrpSpPr>
          <p:cNvPr name="Group 7" id="7"/>
          <p:cNvGrpSpPr/>
          <p:nvPr/>
        </p:nvGrpSpPr>
        <p:grpSpPr>
          <a:xfrm rot="0">
            <a:off x="11543316" y="4150645"/>
            <a:ext cx="3217553" cy="4018409"/>
            <a:chOff x="0" y="0"/>
            <a:chExt cx="6350000" cy="7930528"/>
          </a:xfrm>
        </p:grpSpPr>
        <p:sp>
          <p:nvSpPr>
            <p:cNvPr name="Freeform 8" id="8"/>
            <p:cNvSpPr/>
            <p:nvPr/>
          </p:nvSpPr>
          <p:spPr>
            <a:xfrm flipH="false" flipV="false" rot="0">
              <a:off x="0" y="0"/>
              <a:ext cx="6351270" cy="7930528"/>
            </a:xfrm>
            <a:custGeom>
              <a:avLst/>
              <a:gdLst/>
              <a:ahLst/>
              <a:cxnLst/>
              <a:rect r="r" b="b" t="t" l="l"/>
              <a:pathLst>
                <a:path h="7930528" w="6351270">
                  <a:moveTo>
                    <a:pt x="5985510" y="0"/>
                  </a:moveTo>
                  <a:lnTo>
                    <a:pt x="364490" y="0"/>
                  </a:lnTo>
                  <a:cubicBezTo>
                    <a:pt x="162560" y="0"/>
                    <a:pt x="0" y="203022"/>
                    <a:pt x="0" y="455212"/>
                  </a:cubicBezTo>
                  <a:lnTo>
                    <a:pt x="0" y="7476902"/>
                  </a:lnTo>
                  <a:cubicBezTo>
                    <a:pt x="0" y="7727507"/>
                    <a:pt x="162560" y="7930528"/>
                    <a:pt x="364490" y="7930528"/>
                  </a:cubicBezTo>
                  <a:lnTo>
                    <a:pt x="5986780" y="7930528"/>
                  </a:lnTo>
                  <a:cubicBezTo>
                    <a:pt x="6187440" y="7930528"/>
                    <a:pt x="6351270" y="7727507"/>
                    <a:pt x="6351270" y="7475315"/>
                  </a:cubicBezTo>
                  <a:lnTo>
                    <a:pt x="6351270" y="455212"/>
                  </a:lnTo>
                  <a:cubicBezTo>
                    <a:pt x="6350000" y="203022"/>
                    <a:pt x="6187440" y="0"/>
                    <a:pt x="5985510" y="0"/>
                  </a:cubicBezTo>
                  <a:close/>
                </a:path>
              </a:pathLst>
            </a:custGeom>
            <a:blipFill>
              <a:blip r:embed="rId5"/>
              <a:stretch>
                <a:fillRect l="0" t="0" r="0" b="-20129"/>
              </a:stretch>
            </a:blipFill>
          </p:spPr>
        </p:sp>
      </p:grpSp>
      <p:sp>
        <p:nvSpPr>
          <p:cNvPr name="Freeform 9" id="9"/>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6"/>
            <a:stretch>
              <a:fillRect l="0" t="0" r="0" b="0"/>
            </a:stretch>
          </a:blipFill>
        </p:spPr>
      </p:sp>
      <p:sp>
        <p:nvSpPr>
          <p:cNvPr name="TextBox 10" id="10"/>
          <p:cNvSpPr txBox="true"/>
          <p:nvPr/>
        </p:nvSpPr>
        <p:spPr>
          <a:xfrm rot="0">
            <a:off x="1294434" y="1420368"/>
            <a:ext cx="5826834"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OUR TEAM</a:t>
            </a:r>
          </a:p>
        </p:txBody>
      </p:sp>
      <p:sp>
        <p:nvSpPr>
          <p:cNvPr name="TextBox 11" id="11"/>
          <p:cNvSpPr txBox="true"/>
          <p:nvPr/>
        </p:nvSpPr>
        <p:spPr>
          <a:xfrm rot="0">
            <a:off x="10024469" y="1257300"/>
            <a:ext cx="6568549" cy="1185672"/>
          </a:xfrm>
          <a:prstGeom prst="rect">
            <a:avLst/>
          </a:prstGeom>
        </p:spPr>
        <p:txBody>
          <a:bodyPr anchor="t" rtlCol="false" tIns="0" lIns="0" bIns="0" rIns="0">
            <a:spAutoFit/>
          </a:bodyPr>
          <a:lstStyle/>
          <a:p>
            <a:pPr algn="l" marL="0" indent="0" lvl="0">
              <a:lnSpc>
                <a:spcPts val="3174"/>
              </a:lnSpc>
              <a:spcBef>
                <a:spcPct val="0"/>
              </a:spcBef>
            </a:pPr>
            <a:r>
              <a:rPr lang="en-US" sz="2300" spc="349" strike="noStrike" u="none">
                <a:solidFill>
                  <a:srgbClr val="FFFFFF"/>
                </a:solidFill>
                <a:latin typeface="Inter"/>
                <a:ea typeface="Inter"/>
                <a:cs typeface="Inter"/>
                <a:sym typeface="Inter"/>
              </a:rPr>
              <a:t>LET'S MEET OUR TEAM MEMBERS </a:t>
            </a:r>
          </a:p>
          <a:p>
            <a:pPr algn="l" marL="0" indent="0" lvl="0">
              <a:lnSpc>
                <a:spcPts val="3174"/>
              </a:lnSpc>
              <a:spcBef>
                <a:spcPct val="0"/>
              </a:spcBef>
            </a:pPr>
            <a:r>
              <a:rPr lang="en-US" sz="2300" spc="349" strike="noStrike" u="none">
                <a:solidFill>
                  <a:srgbClr val="FFFFFF"/>
                </a:solidFill>
                <a:latin typeface="Inter"/>
                <a:ea typeface="Inter"/>
                <a:cs typeface="Inter"/>
                <a:sym typeface="Inter"/>
              </a:rPr>
              <a:t>WHO ARE PROFESSIONAL AND HAVE </a:t>
            </a:r>
          </a:p>
          <a:p>
            <a:pPr algn="l" marL="0" indent="0" lvl="0">
              <a:lnSpc>
                <a:spcPts val="3174"/>
              </a:lnSpc>
              <a:spcBef>
                <a:spcPct val="0"/>
              </a:spcBef>
            </a:pPr>
            <a:r>
              <a:rPr lang="en-US" sz="2300" spc="349" strike="noStrike" u="none">
                <a:solidFill>
                  <a:srgbClr val="FFFFFF"/>
                </a:solidFill>
                <a:latin typeface="Inter"/>
                <a:ea typeface="Inter"/>
                <a:cs typeface="Inter"/>
                <a:sym typeface="Inter"/>
              </a:rPr>
              <a:t>RICH EXPERIENCES.</a:t>
            </a:r>
          </a:p>
        </p:txBody>
      </p:sp>
      <p:sp>
        <p:nvSpPr>
          <p:cNvPr name="TextBox 12" id="12"/>
          <p:cNvSpPr txBox="true"/>
          <p:nvPr/>
        </p:nvSpPr>
        <p:spPr>
          <a:xfrm rot="0">
            <a:off x="4464391" y="9106471"/>
            <a:ext cx="1319417" cy="284607"/>
          </a:xfrm>
          <a:prstGeom prst="rect">
            <a:avLst/>
          </a:prstGeom>
        </p:spPr>
        <p:txBody>
          <a:bodyPr anchor="t" rtlCol="false" tIns="0" lIns="0" bIns="0" rIns="0">
            <a:spAutoFit/>
          </a:bodyPr>
          <a:lstStyle/>
          <a:p>
            <a:pPr algn="ctr">
              <a:lnSpc>
                <a:spcPts val="2393"/>
              </a:lnSpc>
            </a:pPr>
            <a:r>
              <a:rPr lang="en-US" sz="1799" spc="23">
                <a:solidFill>
                  <a:srgbClr val="9FA0A4"/>
                </a:solidFill>
                <a:latin typeface="Inter"/>
                <a:ea typeface="Inter"/>
                <a:cs typeface="Inter"/>
                <a:sym typeface="Inter"/>
              </a:rPr>
              <a:t>Director</a:t>
            </a:r>
          </a:p>
        </p:txBody>
      </p:sp>
      <p:sp>
        <p:nvSpPr>
          <p:cNvPr name="TextBox 13" id="13"/>
          <p:cNvSpPr txBox="true"/>
          <p:nvPr/>
        </p:nvSpPr>
        <p:spPr>
          <a:xfrm rot="0">
            <a:off x="11555124" y="9106471"/>
            <a:ext cx="3193937" cy="284607"/>
          </a:xfrm>
          <a:prstGeom prst="rect">
            <a:avLst/>
          </a:prstGeom>
        </p:spPr>
        <p:txBody>
          <a:bodyPr anchor="t" rtlCol="false" tIns="0" lIns="0" bIns="0" rIns="0">
            <a:spAutoFit/>
          </a:bodyPr>
          <a:lstStyle/>
          <a:p>
            <a:pPr algn="ctr">
              <a:lnSpc>
                <a:spcPts val="2393"/>
              </a:lnSpc>
            </a:pPr>
            <a:r>
              <a:rPr lang="en-US" sz="1799" spc="23">
                <a:solidFill>
                  <a:srgbClr val="9FA0A4"/>
                </a:solidFill>
                <a:latin typeface="Inter"/>
                <a:ea typeface="Inter"/>
                <a:cs typeface="Inter"/>
                <a:sym typeface="Inter"/>
              </a:rPr>
              <a:t>Director</a:t>
            </a:r>
          </a:p>
        </p:txBody>
      </p:sp>
      <p:sp>
        <p:nvSpPr>
          <p:cNvPr name="TextBox 14" id="14"/>
          <p:cNvSpPr txBox="true"/>
          <p:nvPr/>
        </p:nvSpPr>
        <p:spPr>
          <a:xfrm rot="0">
            <a:off x="4056049" y="8468294"/>
            <a:ext cx="2136101" cy="424815"/>
          </a:xfrm>
          <a:prstGeom prst="rect">
            <a:avLst/>
          </a:prstGeom>
        </p:spPr>
        <p:txBody>
          <a:bodyPr anchor="t" rtlCol="false" tIns="0" lIns="0" bIns="0" rIns="0">
            <a:spAutoFit/>
          </a:bodyPr>
          <a:lstStyle/>
          <a:p>
            <a:pPr algn="ctr">
              <a:lnSpc>
                <a:spcPts val="3359"/>
              </a:lnSpc>
            </a:pPr>
            <a:r>
              <a:rPr lang="en-US" sz="2399" spc="578">
                <a:solidFill>
                  <a:srgbClr val="FFFFFF"/>
                </a:solidFill>
                <a:latin typeface="Bebas Neue"/>
                <a:ea typeface="Bebas Neue"/>
                <a:cs typeface="Bebas Neue"/>
                <a:sym typeface="Bebas Neue"/>
              </a:rPr>
              <a:t>PRITESH JHA</a:t>
            </a:r>
          </a:p>
        </p:txBody>
      </p:sp>
      <p:sp>
        <p:nvSpPr>
          <p:cNvPr name="TextBox 15" id="15"/>
          <p:cNvSpPr txBox="true"/>
          <p:nvPr/>
        </p:nvSpPr>
        <p:spPr>
          <a:xfrm rot="0">
            <a:off x="11314422" y="8468294"/>
            <a:ext cx="3675341" cy="424815"/>
          </a:xfrm>
          <a:prstGeom prst="rect">
            <a:avLst/>
          </a:prstGeom>
        </p:spPr>
        <p:txBody>
          <a:bodyPr anchor="t" rtlCol="false" tIns="0" lIns="0" bIns="0" rIns="0">
            <a:spAutoFit/>
          </a:bodyPr>
          <a:lstStyle/>
          <a:p>
            <a:pPr algn="ctr">
              <a:lnSpc>
                <a:spcPts val="3359"/>
              </a:lnSpc>
            </a:pPr>
            <a:r>
              <a:rPr lang="en-US" sz="2399" spc="578">
                <a:solidFill>
                  <a:srgbClr val="FFFFFF"/>
                </a:solidFill>
                <a:latin typeface="Bebas Neue"/>
                <a:ea typeface="Bebas Neue"/>
                <a:cs typeface="Bebas Neue"/>
                <a:sym typeface="Bebas Neue"/>
              </a:rPr>
              <a:t>RAHUL MISHRA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028700" y="2210071"/>
            <a:ext cx="16230600" cy="6195486"/>
            <a:chOff x="0" y="0"/>
            <a:chExt cx="4274726" cy="1631733"/>
          </a:xfrm>
        </p:grpSpPr>
        <p:sp>
          <p:nvSpPr>
            <p:cNvPr name="Freeform 4" id="4"/>
            <p:cNvSpPr/>
            <p:nvPr/>
          </p:nvSpPr>
          <p:spPr>
            <a:xfrm flipH="false" flipV="false" rot="0">
              <a:off x="0" y="0"/>
              <a:ext cx="4274726" cy="1631733"/>
            </a:xfrm>
            <a:custGeom>
              <a:avLst/>
              <a:gdLst/>
              <a:ahLst/>
              <a:cxnLst/>
              <a:rect r="r" b="b" t="t" l="l"/>
              <a:pathLst>
                <a:path h="1631733" w="4274726">
                  <a:moveTo>
                    <a:pt x="7155" y="0"/>
                  </a:moveTo>
                  <a:lnTo>
                    <a:pt x="4267571" y="0"/>
                  </a:lnTo>
                  <a:cubicBezTo>
                    <a:pt x="4271523" y="0"/>
                    <a:pt x="4274726" y="3203"/>
                    <a:pt x="4274726" y="7155"/>
                  </a:cubicBezTo>
                  <a:lnTo>
                    <a:pt x="4274726" y="1624578"/>
                  </a:lnTo>
                  <a:cubicBezTo>
                    <a:pt x="4274726" y="1626476"/>
                    <a:pt x="4273972" y="1628296"/>
                    <a:pt x="4272630" y="1629637"/>
                  </a:cubicBezTo>
                  <a:cubicBezTo>
                    <a:pt x="4271289" y="1630979"/>
                    <a:pt x="4269468" y="1631733"/>
                    <a:pt x="4267571" y="1631733"/>
                  </a:cubicBezTo>
                  <a:lnTo>
                    <a:pt x="7155" y="1631733"/>
                  </a:lnTo>
                  <a:cubicBezTo>
                    <a:pt x="5257" y="1631733"/>
                    <a:pt x="3437" y="1630979"/>
                    <a:pt x="2096" y="1629637"/>
                  </a:cubicBezTo>
                  <a:cubicBezTo>
                    <a:pt x="754" y="1628296"/>
                    <a:pt x="0" y="1626476"/>
                    <a:pt x="0" y="1624578"/>
                  </a:cubicBezTo>
                  <a:lnTo>
                    <a:pt x="0" y="7155"/>
                  </a:lnTo>
                  <a:cubicBezTo>
                    <a:pt x="0" y="5257"/>
                    <a:pt x="754" y="3437"/>
                    <a:pt x="2096" y="2096"/>
                  </a:cubicBezTo>
                  <a:cubicBezTo>
                    <a:pt x="3437" y="754"/>
                    <a:pt x="5257" y="0"/>
                    <a:pt x="7155" y="0"/>
                  </a:cubicBezTo>
                  <a:close/>
                </a:path>
              </a:pathLst>
            </a:custGeom>
            <a:solidFill>
              <a:srgbClr val="ECC670"/>
            </a:solidFill>
          </p:spPr>
        </p:sp>
        <p:sp>
          <p:nvSpPr>
            <p:cNvPr name="TextBox 5" id="5"/>
            <p:cNvSpPr txBox="true"/>
            <p:nvPr/>
          </p:nvSpPr>
          <p:spPr>
            <a:xfrm>
              <a:off x="0" y="-38100"/>
              <a:ext cx="4274726" cy="16698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481492" y="5945724"/>
            <a:ext cx="506423" cy="389486"/>
          </a:xfrm>
          <a:custGeom>
            <a:avLst/>
            <a:gdLst/>
            <a:ahLst/>
            <a:cxnLst/>
            <a:rect r="r" b="b" t="t" l="l"/>
            <a:pathLst>
              <a:path h="389486" w="506423">
                <a:moveTo>
                  <a:pt x="0" y="0"/>
                </a:moveTo>
                <a:lnTo>
                  <a:pt x="506423" y="0"/>
                </a:lnTo>
                <a:lnTo>
                  <a:pt x="506423" y="389486"/>
                </a:lnTo>
                <a:lnTo>
                  <a:pt x="0" y="389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932400" y="5945724"/>
            <a:ext cx="322026" cy="460037"/>
          </a:xfrm>
          <a:custGeom>
            <a:avLst/>
            <a:gdLst/>
            <a:ahLst/>
            <a:cxnLst/>
            <a:rect r="r" b="b" t="t" l="l"/>
            <a:pathLst>
              <a:path h="460037" w="322026">
                <a:moveTo>
                  <a:pt x="0" y="0"/>
                </a:moveTo>
                <a:lnTo>
                  <a:pt x="322026" y="0"/>
                </a:lnTo>
                <a:lnTo>
                  <a:pt x="322026" y="460037"/>
                </a:lnTo>
                <a:lnTo>
                  <a:pt x="0" y="46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566737" y="5945724"/>
            <a:ext cx="460037" cy="460037"/>
          </a:xfrm>
          <a:custGeom>
            <a:avLst/>
            <a:gdLst/>
            <a:ahLst/>
            <a:cxnLst/>
            <a:rect r="r" b="b" t="t" l="l"/>
            <a:pathLst>
              <a:path h="460037" w="460037">
                <a:moveTo>
                  <a:pt x="0" y="0"/>
                </a:moveTo>
                <a:lnTo>
                  <a:pt x="460037" y="0"/>
                </a:lnTo>
                <a:lnTo>
                  <a:pt x="460037" y="460037"/>
                </a:lnTo>
                <a:lnTo>
                  <a:pt x="0" y="460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151711" y="3670394"/>
            <a:ext cx="5984579" cy="920115"/>
          </a:xfrm>
          <a:prstGeom prst="rect">
            <a:avLst/>
          </a:prstGeom>
        </p:spPr>
        <p:txBody>
          <a:bodyPr anchor="t" rtlCol="false" tIns="0" lIns="0" bIns="0" rIns="0">
            <a:spAutoFit/>
          </a:bodyPr>
          <a:lstStyle/>
          <a:p>
            <a:pPr algn="ctr">
              <a:lnSpc>
                <a:spcPts val="7560"/>
              </a:lnSpc>
            </a:pPr>
            <a:r>
              <a:rPr lang="en-US" sz="5400">
                <a:solidFill>
                  <a:srgbClr val="000000"/>
                </a:solidFill>
                <a:latin typeface="Antonio Ultra-Bold"/>
                <a:ea typeface="Antonio Ultra-Bold"/>
                <a:cs typeface="Antonio Ultra-Bold"/>
                <a:sym typeface="Antonio Ultra-Bold"/>
              </a:rPr>
              <a:t>GET IN TOUCH</a:t>
            </a:r>
          </a:p>
        </p:txBody>
      </p:sp>
      <p:sp>
        <p:nvSpPr>
          <p:cNvPr name="TextBox 10" id="10"/>
          <p:cNvSpPr txBox="true"/>
          <p:nvPr/>
        </p:nvSpPr>
        <p:spPr>
          <a:xfrm rot="0">
            <a:off x="7639129" y="3082379"/>
            <a:ext cx="3009741" cy="596900"/>
          </a:xfrm>
          <a:prstGeom prst="rect">
            <a:avLst/>
          </a:prstGeom>
        </p:spPr>
        <p:txBody>
          <a:bodyPr anchor="t" rtlCol="false" tIns="0" lIns="0" bIns="0" rIns="0">
            <a:spAutoFit/>
          </a:bodyPr>
          <a:lstStyle/>
          <a:p>
            <a:pPr algn="l" marL="0" indent="0" lvl="0">
              <a:lnSpc>
                <a:spcPts val="4900"/>
              </a:lnSpc>
              <a:spcBef>
                <a:spcPct val="0"/>
              </a:spcBef>
            </a:pPr>
            <a:r>
              <a:rPr lang="en-US" sz="3500" spc="840" strike="noStrike" u="none">
                <a:solidFill>
                  <a:srgbClr val="000000"/>
                </a:solidFill>
                <a:latin typeface="Antonio Ultra-Bold"/>
                <a:ea typeface="Antonio Ultra-Bold"/>
                <a:cs typeface="Antonio Ultra-Bold"/>
                <a:sym typeface="Antonio Ultra-Bold"/>
              </a:rPr>
              <a:t>CONTACT US</a:t>
            </a:r>
          </a:p>
        </p:txBody>
      </p:sp>
      <p:sp>
        <p:nvSpPr>
          <p:cNvPr name="TextBox 11" id="11"/>
          <p:cNvSpPr txBox="true"/>
          <p:nvPr/>
        </p:nvSpPr>
        <p:spPr>
          <a:xfrm rot="0">
            <a:off x="1477905" y="7089857"/>
            <a:ext cx="2637702"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Inter"/>
                <a:ea typeface="Inter"/>
                <a:cs typeface="Inter"/>
                <a:sym typeface="Inter"/>
              </a:rPr>
              <a:t>+91 89766 70473</a:t>
            </a:r>
          </a:p>
        </p:txBody>
      </p:sp>
      <p:sp>
        <p:nvSpPr>
          <p:cNvPr name="TextBox 12" id="12"/>
          <p:cNvSpPr txBox="true"/>
          <p:nvPr/>
        </p:nvSpPr>
        <p:spPr>
          <a:xfrm rot="0">
            <a:off x="1690731" y="6404709"/>
            <a:ext cx="2212050" cy="428625"/>
          </a:xfrm>
          <a:prstGeom prst="rect">
            <a:avLst/>
          </a:prstGeom>
        </p:spPr>
        <p:txBody>
          <a:bodyPr anchor="t" rtlCol="false" tIns="0" lIns="0" bIns="0" rIns="0">
            <a:spAutoFit/>
          </a:bodyPr>
          <a:lstStyle/>
          <a:p>
            <a:pPr algn="ctr">
              <a:lnSpc>
                <a:spcPts val="3600"/>
              </a:lnSpc>
            </a:pPr>
            <a:r>
              <a:rPr lang="en-US" sz="2000">
                <a:solidFill>
                  <a:srgbClr val="000000"/>
                </a:solidFill>
                <a:latin typeface="Open Sauce"/>
                <a:ea typeface="Open Sauce"/>
                <a:cs typeface="Open Sauce"/>
                <a:sym typeface="Open Sauce"/>
              </a:rPr>
              <a:t>Phone Number</a:t>
            </a:r>
          </a:p>
        </p:txBody>
      </p:sp>
      <p:sp>
        <p:nvSpPr>
          <p:cNvPr name="TextBox 13" id="13"/>
          <p:cNvSpPr txBox="true"/>
          <p:nvPr/>
        </p:nvSpPr>
        <p:spPr>
          <a:xfrm rot="0">
            <a:off x="4401356" y="7115420"/>
            <a:ext cx="4666694"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Inter"/>
                <a:ea typeface="Inter"/>
                <a:cs typeface="Inter"/>
                <a:sym typeface="Inter"/>
              </a:rPr>
              <a:t>pritesh.jha@datacoreconsultants.com</a:t>
            </a:r>
          </a:p>
        </p:txBody>
      </p:sp>
      <p:sp>
        <p:nvSpPr>
          <p:cNvPr name="TextBox 14" id="14"/>
          <p:cNvSpPr txBox="true"/>
          <p:nvPr/>
        </p:nvSpPr>
        <p:spPr>
          <a:xfrm rot="0">
            <a:off x="5628678" y="6404709"/>
            <a:ext cx="2212050" cy="428625"/>
          </a:xfrm>
          <a:prstGeom prst="rect">
            <a:avLst/>
          </a:prstGeom>
        </p:spPr>
        <p:txBody>
          <a:bodyPr anchor="t" rtlCol="false" tIns="0" lIns="0" bIns="0" rIns="0">
            <a:spAutoFit/>
          </a:bodyPr>
          <a:lstStyle/>
          <a:p>
            <a:pPr algn="ctr">
              <a:lnSpc>
                <a:spcPts val="3600"/>
              </a:lnSpc>
            </a:pPr>
            <a:r>
              <a:rPr lang="en-US" sz="2000">
                <a:solidFill>
                  <a:srgbClr val="000000"/>
                </a:solidFill>
                <a:latin typeface="Open Sauce"/>
                <a:ea typeface="Open Sauce"/>
                <a:cs typeface="Open Sauce"/>
                <a:sym typeface="Open Sauce"/>
              </a:rPr>
              <a:t>Email Address</a:t>
            </a:r>
          </a:p>
        </p:txBody>
      </p:sp>
      <p:sp>
        <p:nvSpPr>
          <p:cNvPr name="TextBox 15" id="15"/>
          <p:cNvSpPr txBox="true"/>
          <p:nvPr/>
        </p:nvSpPr>
        <p:spPr>
          <a:xfrm rot="0">
            <a:off x="9462121" y="6404709"/>
            <a:ext cx="2212050" cy="428625"/>
          </a:xfrm>
          <a:prstGeom prst="rect">
            <a:avLst/>
          </a:prstGeom>
        </p:spPr>
        <p:txBody>
          <a:bodyPr anchor="t" rtlCol="false" tIns="0" lIns="0" bIns="0" rIns="0">
            <a:spAutoFit/>
          </a:bodyPr>
          <a:lstStyle/>
          <a:p>
            <a:pPr algn="ctr">
              <a:lnSpc>
                <a:spcPts val="3600"/>
              </a:lnSpc>
            </a:pPr>
            <a:r>
              <a:rPr lang="en-US" sz="2000">
                <a:solidFill>
                  <a:srgbClr val="000000"/>
                </a:solidFill>
                <a:latin typeface="Open Sauce"/>
                <a:ea typeface="Open Sauce"/>
                <a:cs typeface="Open Sauce"/>
                <a:sym typeface="Open Sauce"/>
              </a:rPr>
              <a:t>Email Address</a:t>
            </a:r>
          </a:p>
        </p:txBody>
      </p:sp>
      <p:sp>
        <p:nvSpPr>
          <p:cNvPr name="TextBox 16" id="16"/>
          <p:cNvSpPr txBox="true"/>
          <p:nvPr/>
        </p:nvSpPr>
        <p:spPr>
          <a:xfrm rot="0">
            <a:off x="13376731" y="7115420"/>
            <a:ext cx="3433364" cy="349250"/>
          </a:xfrm>
          <a:prstGeom prst="rect">
            <a:avLst/>
          </a:prstGeom>
        </p:spPr>
        <p:txBody>
          <a:bodyPr anchor="t" rtlCol="false" tIns="0" lIns="0" bIns="0" rIns="0">
            <a:spAutoFit/>
          </a:bodyPr>
          <a:lstStyle/>
          <a:p>
            <a:pPr algn="ctr">
              <a:lnSpc>
                <a:spcPts val="2800"/>
              </a:lnSpc>
            </a:pPr>
            <a:r>
              <a:rPr lang="en-US" sz="2000">
                <a:solidFill>
                  <a:srgbClr val="000000"/>
                </a:solidFill>
                <a:latin typeface="Inter"/>
                <a:ea typeface="Inter"/>
                <a:cs typeface="Inter"/>
                <a:sym typeface="Inter"/>
              </a:rPr>
              <a:t>Raigarh, Maharashtra, India</a:t>
            </a:r>
          </a:p>
        </p:txBody>
      </p:sp>
      <p:sp>
        <p:nvSpPr>
          <p:cNvPr name="TextBox 17" id="17"/>
          <p:cNvSpPr txBox="true"/>
          <p:nvPr/>
        </p:nvSpPr>
        <p:spPr>
          <a:xfrm rot="0">
            <a:off x="13987388" y="6404709"/>
            <a:ext cx="2212050" cy="428625"/>
          </a:xfrm>
          <a:prstGeom prst="rect">
            <a:avLst/>
          </a:prstGeom>
        </p:spPr>
        <p:txBody>
          <a:bodyPr anchor="t" rtlCol="false" tIns="0" lIns="0" bIns="0" rIns="0">
            <a:spAutoFit/>
          </a:bodyPr>
          <a:lstStyle/>
          <a:p>
            <a:pPr algn="ctr">
              <a:lnSpc>
                <a:spcPts val="3600"/>
              </a:lnSpc>
            </a:pPr>
            <a:r>
              <a:rPr lang="en-US" sz="2000">
                <a:solidFill>
                  <a:srgbClr val="000000"/>
                </a:solidFill>
                <a:latin typeface="Open Sauce"/>
                <a:ea typeface="Open Sauce"/>
                <a:cs typeface="Open Sauce"/>
                <a:sym typeface="Open Sauce"/>
              </a:rPr>
              <a:t>Head Office</a:t>
            </a:r>
          </a:p>
        </p:txBody>
      </p:sp>
      <p:sp>
        <p:nvSpPr>
          <p:cNvPr name="Freeform 18" id="18"/>
          <p:cNvSpPr/>
          <p:nvPr/>
        </p:nvSpPr>
        <p:spPr>
          <a:xfrm flipH="false" flipV="false" rot="0">
            <a:off x="10335591" y="5945724"/>
            <a:ext cx="465111" cy="460037"/>
          </a:xfrm>
          <a:custGeom>
            <a:avLst/>
            <a:gdLst/>
            <a:ahLst/>
            <a:cxnLst/>
            <a:rect r="r" b="b" t="t" l="l"/>
            <a:pathLst>
              <a:path h="460037" w="465111">
                <a:moveTo>
                  <a:pt x="0" y="0"/>
                </a:moveTo>
                <a:lnTo>
                  <a:pt x="465111" y="0"/>
                </a:lnTo>
                <a:lnTo>
                  <a:pt x="465111" y="460037"/>
                </a:lnTo>
                <a:lnTo>
                  <a:pt x="0" y="4600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9350434" y="7143995"/>
            <a:ext cx="3740547" cy="322580"/>
          </a:xfrm>
          <a:prstGeom prst="rect">
            <a:avLst/>
          </a:prstGeom>
        </p:spPr>
        <p:txBody>
          <a:bodyPr anchor="t" rtlCol="false" tIns="0" lIns="0" bIns="0" rIns="0">
            <a:spAutoFit/>
          </a:bodyPr>
          <a:lstStyle/>
          <a:p>
            <a:pPr algn="l" marL="0" indent="0" lvl="1">
              <a:lnSpc>
                <a:spcPts val="2560"/>
              </a:lnSpc>
              <a:spcBef>
                <a:spcPct val="0"/>
              </a:spcBef>
            </a:pPr>
            <a:r>
              <a:rPr lang="en-US" sz="2000">
                <a:solidFill>
                  <a:srgbClr val="000000"/>
                </a:solidFill>
                <a:latin typeface="Inter"/>
                <a:ea typeface="Inter"/>
                <a:cs typeface="Inter"/>
                <a:sym typeface="Inter"/>
              </a:rPr>
              <a:t>www.datacoreconsultants.com</a:t>
            </a:r>
          </a:p>
        </p:txBody>
      </p:sp>
      <p:sp>
        <p:nvSpPr>
          <p:cNvPr name="Freeform 20" id="20"/>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11"/>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230868" cy="10287000"/>
          </a:xfrm>
          <a:custGeom>
            <a:avLst/>
            <a:gdLst/>
            <a:ahLst/>
            <a:cxnLst/>
            <a:rect r="r" b="b" t="t" l="l"/>
            <a:pathLst>
              <a:path h="10287000" w="13230868">
                <a:moveTo>
                  <a:pt x="0" y="0"/>
                </a:moveTo>
                <a:lnTo>
                  <a:pt x="13230868" y="0"/>
                </a:lnTo>
                <a:lnTo>
                  <a:pt x="13230868" y="10287000"/>
                </a:lnTo>
                <a:lnTo>
                  <a:pt x="0" y="10287000"/>
                </a:lnTo>
                <a:lnTo>
                  <a:pt x="0" y="0"/>
                </a:lnTo>
                <a:close/>
              </a:path>
            </a:pathLst>
          </a:custGeom>
          <a:blipFill>
            <a:blip r:embed="rId2"/>
            <a:stretch>
              <a:fillRect l="0" t="0" r="0" b="0"/>
            </a:stretch>
          </a:blipFill>
        </p:spPr>
      </p:sp>
      <p:sp>
        <p:nvSpPr>
          <p:cNvPr name="AutoShape 3" id="3"/>
          <p:cNvSpPr/>
          <p:nvPr/>
        </p:nvSpPr>
        <p:spPr>
          <a:xfrm>
            <a:off x="3250299" y="5638690"/>
            <a:ext cx="11787401" cy="0"/>
          </a:xfrm>
          <a:prstGeom prst="line">
            <a:avLst/>
          </a:prstGeom>
          <a:ln cap="flat" w="38100">
            <a:solidFill>
              <a:srgbClr val="BB9B55"/>
            </a:solidFill>
            <a:prstDash val="solid"/>
            <a:headEnd type="none" len="sm" w="sm"/>
            <a:tailEnd type="none" len="sm" w="sm"/>
          </a:ln>
        </p:spPr>
      </p:sp>
      <p:sp>
        <p:nvSpPr>
          <p:cNvPr name="AutoShape 4" id="4"/>
          <p:cNvSpPr/>
          <p:nvPr/>
        </p:nvSpPr>
        <p:spPr>
          <a:xfrm>
            <a:off x="3250299" y="8425790"/>
            <a:ext cx="11787401" cy="0"/>
          </a:xfrm>
          <a:prstGeom prst="line">
            <a:avLst/>
          </a:prstGeom>
          <a:ln cap="flat" w="38100">
            <a:solidFill>
              <a:srgbClr val="BB9B55"/>
            </a:solidFill>
            <a:prstDash val="solid"/>
            <a:headEnd type="none" len="sm" w="sm"/>
            <a:tailEnd type="none" len="sm" w="sm"/>
          </a:ln>
        </p:spPr>
      </p:sp>
      <p:sp>
        <p:nvSpPr>
          <p:cNvPr name="TextBox 5" id="5"/>
          <p:cNvSpPr txBox="true"/>
          <p:nvPr/>
        </p:nvSpPr>
        <p:spPr>
          <a:xfrm rot="0">
            <a:off x="933358" y="5635360"/>
            <a:ext cx="16421283" cy="2457769"/>
          </a:xfrm>
          <a:prstGeom prst="rect">
            <a:avLst/>
          </a:prstGeom>
        </p:spPr>
        <p:txBody>
          <a:bodyPr anchor="t" rtlCol="false" tIns="0" lIns="0" bIns="0" rIns="0">
            <a:spAutoFit/>
          </a:bodyPr>
          <a:lstStyle/>
          <a:p>
            <a:pPr algn="ctr">
              <a:lnSpc>
                <a:spcPts val="20144"/>
              </a:lnSpc>
            </a:pPr>
            <a:r>
              <a:rPr lang="en-US" sz="14388" spc="517">
                <a:solidFill>
                  <a:srgbClr val="FFFFFF"/>
                </a:solidFill>
                <a:latin typeface="Muli Heavy"/>
                <a:ea typeface="Muli Heavy"/>
                <a:cs typeface="Muli Heavy"/>
                <a:sym typeface="Muli Heavy"/>
              </a:rPr>
              <a:t>THANK YOU</a:t>
            </a:r>
          </a:p>
        </p:txBody>
      </p:sp>
      <p:sp>
        <p:nvSpPr>
          <p:cNvPr name="TextBox 6" id="6"/>
          <p:cNvSpPr txBox="true"/>
          <p:nvPr/>
        </p:nvSpPr>
        <p:spPr>
          <a:xfrm rot="0">
            <a:off x="4144691" y="8928771"/>
            <a:ext cx="9998617" cy="637353"/>
          </a:xfrm>
          <a:prstGeom prst="rect">
            <a:avLst/>
          </a:prstGeom>
        </p:spPr>
        <p:txBody>
          <a:bodyPr anchor="t" rtlCol="false" tIns="0" lIns="0" bIns="0" rIns="0">
            <a:spAutoFit/>
          </a:bodyPr>
          <a:lstStyle/>
          <a:p>
            <a:pPr algn="ctr">
              <a:lnSpc>
                <a:spcPts val="5169"/>
              </a:lnSpc>
            </a:pPr>
            <a:r>
              <a:rPr lang="en-US" sz="3692" spc="646">
                <a:solidFill>
                  <a:srgbClr val="FFFFFF"/>
                </a:solidFill>
                <a:latin typeface="Inter"/>
                <a:ea typeface="Inter"/>
                <a:cs typeface="Inter"/>
                <a:sym typeface="Inter"/>
              </a:rPr>
              <a:t>FOR WATCHING</a:t>
            </a:r>
          </a:p>
        </p:txBody>
      </p:sp>
      <p:sp>
        <p:nvSpPr>
          <p:cNvPr name="Freeform 7" id="7"/>
          <p:cNvSpPr/>
          <p:nvPr/>
        </p:nvSpPr>
        <p:spPr>
          <a:xfrm flipH="false" flipV="false" rot="0">
            <a:off x="6838775" y="720876"/>
            <a:ext cx="4610451" cy="4917814"/>
          </a:xfrm>
          <a:custGeom>
            <a:avLst/>
            <a:gdLst/>
            <a:ahLst/>
            <a:cxnLst/>
            <a:rect r="r" b="b" t="t" l="l"/>
            <a:pathLst>
              <a:path h="4917814" w="4610451">
                <a:moveTo>
                  <a:pt x="0" y="0"/>
                </a:moveTo>
                <a:lnTo>
                  <a:pt x="4610450" y="0"/>
                </a:lnTo>
                <a:lnTo>
                  <a:pt x="4610450" y="4917814"/>
                </a:lnTo>
                <a:lnTo>
                  <a:pt x="0" y="4917814"/>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9859089" y="0"/>
            <a:ext cx="8428911" cy="10287000"/>
          </a:xfrm>
          <a:custGeom>
            <a:avLst/>
            <a:gdLst/>
            <a:ahLst/>
            <a:cxnLst/>
            <a:rect r="r" b="b" t="t" l="l"/>
            <a:pathLst>
              <a:path h="10287000" w="8428911">
                <a:moveTo>
                  <a:pt x="0" y="0"/>
                </a:moveTo>
                <a:lnTo>
                  <a:pt x="8428911" y="0"/>
                </a:lnTo>
                <a:lnTo>
                  <a:pt x="8428911"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3251790"/>
            <a:ext cx="2330048" cy="128153"/>
          </a:xfrm>
          <a:custGeom>
            <a:avLst/>
            <a:gdLst/>
            <a:ahLst/>
            <a:cxnLst/>
            <a:rect r="r" b="b" t="t" l="l"/>
            <a:pathLst>
              <a:path h="128153" w="2330048">
                <a:moveTo>
                  <a:pt x="0" y="0"/>
                </a:moveTo>
                <a:lnTo>
                  <a:pt x="2330048" y="0"/>
                </a:lnTo>
                <a:lnTo>
                  <a:pt x="2330048" y="128153"/>
                </a:lnTo>
                <a:lnTo>
                  <a:pt x="0" y="128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857672"/>
            <a:ext cx="6840428" cy="1826768"/>
          </a:xfrm>
          <a:prstGeom prst="rect">
            <a:avLst/>
          </a:prstGeom>
        </p:spPr>
        <p:txBody>
          <a:bodyPr anchor="t" rtlCol="false" tIns="0" lIns="0" bIns="0" rIns="0">
            <a:spAutoFit/>
          </a:bodyPr>
          <a:lstStyle/>
          <a:p>
            <a:pPr algn="l">
              <a:lnSpc>
                <a:spcPts val="2431"/>
              </a:lnSpc>
            </a:pPr>
            <a:r>
              <a:rPr lang="en-US" sz="1700" spc="49">
                <a:solidFill>
                  <a:srgbClr val="9FA0A4"/>
                </a:solidFill>
                <a:latin typeface="Inter"/>
                <a:ea typeface="Inter"/>
                <a:cs typeface="Inter"/>
                <a:sym typeface="Inter"/>
              </a:rPr>
              <a:t>Our vision is to empower businesses across various industries with cutting-edge AI technologies that simplify complex data tasks, drive efficiency, and enhance decision-making processes. At Datacore Consultants, we believe in democratizing AI, making it accessible to both technical and non-technical users, thereby fostering innovation and growth.</a:t>
            </a:r>
          </a:p>
        </p:txBody>
      </p:sp>
      <p:sp>
        <p:nvSpPr>
          <p:cNvPr name="TextBox 5" id="5"/>
          <p:cNvSpPr txBox="true"/>
          <p:nvPr/>
        </p:nvSpPr>
        <p:spPr>
          <a:xfrm rot="0">
            <a:off x="1028700" y="990600"/>
            <a:ext cx="6840428" cy="1735836"/>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VISION &amp;</a:t>
            </a:r>
            <a:r>
              <a:rPr lang="en-US" sz="5400" spc="577">
                <a:solidFill>
                  <a:srgbClr val="ECC670"/>
                </a:solidFill>
                <a:latin typeface="Muli Heavy"/>
                <a:ea typeface="Muli Heavy"/>
                <a:cs typeface="Muli Heavy"/>
                <a:sym typeface="Muli Heavy"/>
              </a:rPr>
              <a:t> Value Proposition</a:t>
            </a:r>
          </a:p>
        </p:txBody>
      </p:sp>
      <p:sp>
        <p:nvSpPr>
          <p:cNvPr name="TextBox 6" id="6"/>
          <p:cNvSpPr txBox="true"/>
          <p:nvPr/>
        </p:nvSpPr>
        <p:spPr>
          <a:xfrm rot="0">
            <a:off x="1028700" y="6280902"/>
            <a:ext cx="5606193" cy="523757"/>
          </a:xfrm>
          <a:prstGeom prst="rect">
            <a:avLst/>
          </a:prstGeom>
        </p:spPr>
        <p:txBody>
          <a:bodyPr anchor="t" rtlCol="false" tIns="0" lIns="0" bIns="0" rIns="0">
            <a:spAutoFit/>
          </a:bodyPr>
          <a:lstStyle/>
          <a:p>
            <a:pPr algn="l" marL="648704" indent="-324352" lvl="1">
              <a:lnSpc>
                <a:spcPts val="4206"/>
              </a:lnSpc>
              <a:buFont typeface="Arial"/>
              <a:buChar char="•"/>
            </a:pPr>
            <a:r>
              <a:rPr lang="en-US" sz="3004" spc="-36">
                <a:solidFill>
                  <a:srgbClr val="FFFFFF"/>
                </a:solidFill>
                <a:latin typeface="Inter"/>
                <a:ea typeface="Inter"/>
                <a:cs typeface="Inter"/>
                <a:sym typeface="Inter"/>
              </a:rPr>
              <a:t>Comprehensive Solutions</a:t>
            </a:r>
          </a:p>
        </p:txBody>
      </p:sp>
      <p:sp>
        <p:nvSpPr>
          <p:cNvPr name="TextBox 7" id="7"/>
          <p:cNvSpPr txBox="true"/>
          <p:nvPr/>
        </p:nvSpPr>
        <p:spPr>
          <a:xfrm rot="0">
            <a:off x="1028700" y="7185024"/>
            <a:ext cx="5606193" cy="523757"/>
          </a:xfrm>
          <a:prstGeom prst="rect">
            <a:avLst/>
          </a:prstGeom>
        </p:spPr>
        <p:txBody>
          <a:bodyPr anchor="t" rtlCol="false" tIns="0" lIns="0" bIns="0" rIns="0">
            <a:spAutoFit/>
          </a:bodyPr>
          <a:lstStyle/>
          <a:p>
            <a:pPr algn="l" marL="648704" indent="-324352" lvl="1">
              <a:lnSpc>
                <a:spcPts val="4206"/>
              </a:lnSpc>
              <a:buFont typeface="Arial"/>
              <a:buChar char="•"/>
            </a:pPr>
            <a:r>
              <a:rPr lang="en-US" sz="3004" spc="-36">
                <a:solidFill>
                  <a:srgbClr val="FFFFFF"/>
                </a:solidFill>
                <a:latin typeface="Inter"/>
                <a:ea typeface="Inter"/>
                <a:cs typeface="Inter"/>
                <a:sym typeface="Inter"/>
              </a:rPr>
              <a:t>User-Friendly Interface</a:t>
            </a:r>
          </a:p>
        </p:txBody>
      </p:sp>
      <p:sp>
        <p:nvSpPr>
          <p:cNvPr name="TextBox 8" id="8"/>
          <p:cNvSpPr txBox="true"/>
          <p:nvPr/>
        </p:nvSpPr>
        <p:spPr>
          <a:xfrm rot="0">
            <a:off x="1028700" y="8089146"/>
            <a:ext cx="8577707" cy="523757"/>
          </a:xfrm>
          <a:prstGeom prst="rect">
            <a:avLst/>
          </a:prstGeom>
        </p:spPr>
        <p:txBody>
          <a:bodyPr anchor="t" rtlCol="false" tIns="0" lIns="0" bIns="0" rIns="0">
            <a:spAutoFit/>
          </a:bodyPr>
          <a:lstStyle/>
          <a:p>
            <a:pPr algn="l" marL="648704" indent="-324352" lvl="1">
              <a:lnSpc>
                <a:spcPts val="4206"/>
              </a:lnSpc>
              <a:buFont typeface="Arial"/>
              <a:buChar char="•"/>
            </a:pPr>
            <a:r>
              <a:rPr lang="en-US" sz="3004" spc="-36">
                <a:solidFill>
                  <a:srgbClr val="FFFFFF"/>
                </a:solidFill>
                <a:latin typeface="Inter"/>
                <a:ea typeface="Inter"/>
                <a:cs typeface="Inter"/>
                <a:sym typeface="Inter"/>
              </a:rPr>
              <a:t>Staying Ahead in the Data-Driven Landscape</a:t>
            </a:r>
          </a:p>
        </p:txBody>
      </p:sp>
      <p:sp>
        <p:nvSpPr>
          <p:cNvPr name="Freeform 9" id="9"/>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5"/>
            <a:stretch>
              <a:fillRect l="0" t="0" r="0" b="0"/>
            </a:stretch>
          </a:blipFill>
        </p:spPr>
      </p:sp>
      <p:sp>
        <p:nvSpPr>
          <p:cNvPr name="Freeform 10" id="10"/>
          <p:cNvSpPr/>
          <p:nvPr/>
        </p:nvSpPr>
        <p:spPr>
          <a:xfrm flipH="false" flipV="false" rot="0">
            <a:off x="10845971" y="514350"/>
            <a:ext cx="6623891" cy="9258300"/>
          </a:xfrm>
          <a:custGeom>
            <a:avLst/>
            <a:gdLst/>
            <a:ahLst/>
            <a:cxnLst/>
            <a:rect r="r" b="b" t="t" l="l"/>
            <a:pathLst>
              <a:path h="9258300" w="6623891">
                <a:moveTo>
                  <a:pt x="0" y="0"/>
                </a:moveTo>
                <a:lnTo>
                  <a:pt x="6623891" y="0"/>
                </a:lnTo>
                <a:lnTo>
                  <a:pt x="6623891" y="9258300"/>
                </a:lnTo>
                <a:lnTo>
                  <a:pt x="0" y="9258300"/>
                </a:lnTo>
                <a:lnTo>
                  <a:pt x="0" y="0"/>
                </a:lnTo>
                <a:close/>
              </a:path>
            </a:pathLst>
          </a:custGeom>
          <a:blipFill>
            <a:blip r:embed="rId6"/>
            <a:stretch>
              <a:fillRect l="0" t="0" r="-109788"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840" t="0" r="-9840" b="0"/>
            </a:stretch>
          </a:blipFill>
        </p:spPr>
      </p:sp>
      <p:sp>
        <p:nvSpPr>
          <p:cNvPr name="AutoShape 3" id="3"/>
          <p:cNvSpPr/>
          <p:nvPr/>
        </p:nvSpPr>
        <p:spPr>
          <a:xfrm flipV="true">
            <a:off x="9273101" y="2019849"/>
            <a:ext cx="0" cy="736325"/>
          </a:xfrm>
          <a:prstGeom prst="line">
            <a:avLst/>
          </a:prstGeom>
          <a:ln cap="rnd" w="38100">
            <a:solidFill>
              <a:srgbClr val="FFFFFF"/>
            </a:solidFill>
            <a:prstDash val="sysDot"/>
            <a:headEnd type="none" len="sm" w="sm"/>
            <a:tailEnd type="none" len="sm" w="sm"/>
          </a:ln>
        </p:spPr>
      </p:sp>
      <p:sp>
        <p:nvSpPr>
          <p:cNvPr name="AutoShape 4" id="4"/>
          <p:cNvSpPr/>
          <p:nvPr/>
        </p:nvSpPr>
        <p:spPr>
          <a:xfrm flipV="true">
            <a:off x="9292151" y="9147728"/>
            <a:ext cx="29893" cy="2278544"/>
          </a:xfrm>
          <a:prstGeom prst="line">
            <a:avLst/>
          </a:prstGeom>
          <a:ln cap="rnd" w="38100">
            <a:solidFill>
              <a:srgbClr val="FFFFFF"/>
            </a:solidFill>
            <a:prstDash val="sysDot"/>
            <a:headEnd type="none" len="sm" w="sm"/>
            <a:tailEnd type="none" len="sm" w="sm"/>
          </a:ln>
        </p:spPr>
      </p:sp>
      <p:sp>
        <p:nvSpPr>
          <p:cNvPr name="AutoShape 5" id="5"/>
          <p:cNvSpPr/>
          <p:nvPr/>
        </p:nvSpPr>
        <p:spPr>
          <a:xfrm>
            <a:off x="1389587" y="3585959"/>
            <a:ext cx="3265220" cy="0"/>
          </a:xfrm>
          <a:prstGeom prst="line">
            <a:avLst/>
          </a:prstGeom>
          <a:ln cap="flat" w="28575">
            <a:solidFill>
              <a:srgbClr val="BB9B55"/>
            </a:solidFill>
            <a:prstDash val="solid"/>
            <a:headEnd type="none" len="sm" w="sm"/>
            <a:tailEnd type="none" len="sm" w="sm"/>
          </a:ln>
        </p:spPr>
      </p:sp>
      <p:sp>
        <p:nvSpPr>
          <p:cNvPr name="AutoShape 6" id="6"/>
          <p:cNvSpPr/>
          <p:nvPr/>
        </p:nvSpPr>
        <p:spPr>
          <a:xfrm>
            <a:off x="1389587" y="8351602"/>
            <a:ext cx="3265220" cy="0"/>
          </a:xfrm>
          <a:prstGeom prst="line">
            <a:avLst/>
          </a:prstGeom>
          <a:ln cap="flat" w="28575">
            <a:solidFill>
              <a:srgbClr val="BB9B55"/>
            </a:solidFill>
            <a:prstDash val="solid"/>
            <a:headEnd type="none" len="sm" w="sm"/>
            <a:tailEnd type="none" len="sm" w="sm"/>
          </a:ln>
        </p:spPr>
      </p:sp>
      <p:sp>
        <p:nvSpPr>
          <p:cNvPr name="TextBox 7" id="7"/>
          <p:cNvSpPr txBox="true"/>
          <p:nvPr/>
        </p:nvSpPr>
        <p:spPr>
          <a:xfrm rot="0">
            <a:off x="1389587" y="1528476"/>
            <a:ext cx="5826834"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THE PROBLEM</a:t>
            </a:r>
          </a:p>
        </p:txBody>
      </p:sp>
      <p:sp>
        <p:nvSpPr>
          <p:cNvPr name="TextBox 8" id="8"/>
          <p:cNvSpPr txBox="true"/>
          <p:nvPr/>
        </p:nvSpPr>
        <p:spPr>
          <a:xfrm rot="0">
            <a:off x="11246645" y="922543"/>
            <a:ext cx="6636237" cy="589685"/>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Real-Time Processing</a:t>
            </a:r>
          </a:p>
        </p:txBody>
      </p:sp>
      <p:sp>
        <p:nvSpPr>
          <p:cNvPr name="TextBox 9" id="9"/>
          <p:cNvSpPr txBox="true"/>
          <p:nvPr/>
        </p:nvSpPr>
        <p:spPr>
          <a:xfrm rot="0">
            <a:off x="11246645" y="3339254"/>
            <a:ext cx="5192782" cy="589685"/>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Integration Complexity</a:t>
            </a:r>
          </a:p>
        </p:txBody>
      </p:sp>
      <p:sp>
        <p:nvSpPr>
          <p:cNvPr name="TextBox 10" id="10"/>
          <p:cNvSpPr txBox="true"/>
          <p:nvPr/>
        </p:nvSpPr>
        <p:spPr>
          <a:xfrm rot="0">
            <a:off x="11246645" y="5647742"/>
            <a:ext cx="5192782" cy="589685"/>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Operational Bottlenecks</a:t>
            </a:r>
          </a:p>
        </p:txBody>
      </p:sp>
      <p:sp>
        <p:nvSpPr>
          <p:cNvPr name="TextBox 11" id="11"/>
          <p:cNvSpPr txBox="true"/>
          <p:nvPr/>
        </p:nvSpPr>
        <p:spPr>
          <a:xfrm rot="0">
            <a:off x="11246645" y="8004372"/>
            <a:ext cx="6335403" cy="589685"/>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Competitive Pressure</a:t>
            </a:r>
          </a:p>
        </p:txBody>
      </p:sp>
      <p:sp>
        <p:nvSpPr>
          <p:cNvPr name="TextBox 12" id="12"/>
          <p:cNvSpPr txBox="true"/>
          <p:nvPr/>
        </p:nvSpPr>
        <p:spPr>
          <a:xfrm rot="0">
            <a:off x="1389587" y="3982666"/>
            <a:ext cx="5872581" cy="3888241"/>
          </a:xfrm>
          <a:prstGeom prst="rect">
            <a:avLst/>
          </a:prstGeom>
        </p:spPr>
        <p:txBody>
          <a:bodyPr anchor="t" rtlCol="false" tIns="0" lIns="0" bIns="0" rIns="0">
            <a:spAutoFit/>
          </a:bodyPr>
          <a:lstStyle/>
          <a:p>
            <a:pPr algn="l" marL="0" indent="0" lvl="0">
              <a:lnSpc>
                <a:spcPts val="3145"/>
              </a:lnSpc>
              <a:spcBef>
                <a:spcPct val="0"/>
              </a:spcBef>
            </a:pPr>
            <a:r>
              <a:rPr lang="en-US" sz="2199" spc="63">
                <a:solidFill>
                  <a:srgbClr val="9FA0A4"/>
                </a:solidFill>
                <a:latin typeface="Inter"/>
                <a:ea typeface="Inter"/>
                <a:cs typeface="Inter"/>
                <a:sym typeface="Inter"/>
              </a:rPr>
              <a:t>In today's data-driven world, businesses face significant challenges in managing, analyzing, and deriving actionable insights from vast amounts of data. Traditional data analysis methods are often time-consuming, resource-intensive, and prone to human error. Organizations need efficient, accurate, and scalable solutions to make sense of their data and stay competitive. </a:t>
            </a:r>
          </a:p>
        </p:txBody>
      </p:sp>
      <p:sp>
        <p:nvSpPr>
          <p:cNvPr name="AutoShape 13" id="13"/>
          <p:cNvSpPr/>
          <p:nvPr/>
        </p:nvSpPr>
        <p:spPr>
          <a:xfrm flipV="true">
            <a:off x="9273101" y="4429991"/>
            <a:ext cx="0" cy="736325"/>
          </a:xfrm>
          <a:prstGeom prst="line">
            <a:avLst/>
          </a:prstGeom>
          <a:ln cap="rnd" w="38100">
            <a:solidFill>
              <a:srgbClr val="FFFFFF"/>
            </a:solidFill>
            <a:prstDash val="sysDot"/>
            <a:headEnd type="none" len="sm" w="sm"/>
            <a:tailEnd type="none" len="sm" w="sm"/>
          </a:ln>
        </p:spPr>
      </p:sp>
      <p:sp>
        <p:nvSpPr>
          <p:cNvPr name="AutoShape 14" id="14"/>
          <p:cNvSpPr/>
          <p:nvPr/>
        </p:nvSpPr>
        <p:spPr>
          <a:xfrm flipV="true">
            <a:off x="9292151" y="6791770"/>
            <a:ext cx="0" cy="736325"/>
          </a:xfrm>
          <a:prstGeom prst="line">
            <a:avLst/>
          </a:prstGeom>
          <a:ln cap="rnd" w="38100">
            <a:solidFill>
              <a:srgbClr val="FFFFFF"/>
            </a:solidFill>
            <a:prstDash val="sysDot"/>
            <a:headEnd type="none" len="sm" w="sm"/>
            <a:tailEnd type="none" len="sm" w="sm"/>
          </a:ln>
        </p:spPr>
      </p:sp>
      <p:sp>
        <p:nvSpPr>
          <p:cNvPr name="Freeform 15" id="15"/>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3"/>
            <a:stretch>
              <a:fillRect l="0" t="0" r="0" b="0"/>
            </a:stretch>
          </a:blipFill>
        </p:spPr>
      </p:sp>
      <p:sp>
        <p:nvSpPr>
          <p:cNvPr name="Freeform 16" id="16"/>
          <p:cNvSpPr/>
          <p:nvPr/>
        </p:nvSpPr>
        <p:spPr>
          <a:xfrm flipH="false" flipV="false" rot="0">
            <a:off x="8540025" y="549956"/>
            <a:ext cx="1466152" cy="1411171"/>
          </a:xfrm>
          <a:custGeom>
            <a:avLst/>
            <a:gdLst/>
            <a:ahLst/>
            <a:cxnLst/>
            <a:rect r="r" b="b" t="t" l="l"/>
            <a:pathLst>
              <a:path h="1411171" w="1466152">
                <a:moveTo>
                  <a:pt x="0" y="0"/>
                </a:moveTo>
                <a:lnTo>
                  <a:pt x="1466152" y="0"/>
                </a:lnTo>
                <a:lnTo>
                  <a:pt x="1466152" y="1411171"/>
                </a:lnTo>
                <a:lnTo>
                  <a:pt x="0" y="1411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490919" y="2914513"/>
            <a:ext cx="1564364" cy="1515478"/>
          </a:xfrm>
          <a:custGeom>
            <a:avLst/>
            <a:gdLst/>
            <a:ahLst/>
            <a:cxnLst/>
            <a:rect r="r" b="b" t="t" l="l"/>
            <a:pathLst>
              <a:path h="1515478" w="1564364">
                <a:moveTo>
                  <a:pt x="0" y="0"/>
                </a:moveTo>
                <a:lnTo>
                  <a:pt x="1564364" y="0"/>
                </a:lnTo>
                <a:lnTo>
                  <a:pt x="1564364" y="1515478"/>
                </a:lnTo>
                <a:lnTo>
                  <a:pt x="0" y="15154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8" id="18"/>
          <p:cNvSpPr/>
          <p:nvPr/>
        </p:nvSpPr>
        <p:spPr>
          <a:xfrm flipH="false" flipV="false" rot="0">
            <a:off x="8540025" y="5247664"/>
            <a:ext cx="1466152" cy="1466152"/>
          </a:xfrm>
          <a:custGeom>
            <a:avLst/>
            <a:gdLst/>
            <a:ahLst/>
            <a:cxnLst/>
            <a:rect r="r" b="b" t="t" l="l"/>
            <a:pathLst>
              <a:path h="1466152" w="1466152">
                <a:moveTo>
                  <a:pt x="0" y="0"/>
                </a:moveTo>
                <a:lnTo>
                  <a:pt x="1466152" y="0"/>
                </a:lnTo>
                <a:lnTo>
                  <a:pt x="1466152" y="1466152"/>
                </a:lnTo>
                <a:lnTo>
                  <a:pt x="0" y="14661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9" id="19"/>
          <p:cNvSpPr/>
          <p:nvPr/>
        </p:nvSpPr>
        <p:spPr>
          <a:xfrm flipH="false" flipV="false" rot="0">
            <a:off x="8540025" y="7604295"/>
            <a:ext cx="1466152" cy="1466152"/>
          </a:xfrm>
          <a:custGeom>
            <a:avLst/>
            <a:gdLst/>
            <a:ahLst/>
            <a:cxnLst/>
            <a:rect r="r" b="b" t="t" l="l"/>
            <a:pathLst>
              <a:path h="1466152" w="1466152">
                <a:moveTo>
                  <a:pt x="0" y="0"/>
                </a:moveTo>
                <a:lnTo>
                  <a:pt x="1466152" y="0"/>
                </a:lnTo>
                <a:lnTo>
                  <a:pt x="1466152" y="1466151"/>
                </a:lnTo>
                <a:lnTo>
                  <a:pt x="0" y="14661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a:off x="695484" y="4372517"/>
            <a:ext cx="1205854" cy="0"/>
          </a:xfrm>
          <a:prstGeom prst="line">
            <a:avLst/>
          </a:prstGeom>
          <a:ln cap="flat" w="28575">
            <a:solidFill>
              <a:srgbClr val="BB9B55"/>
            </a:solidFill>
            <a:prstDash val="solid"/>
            <a:headEnd type="none" len="sm" w="sm"/>
            <a:tailEnd type="none" len="sm" w="sm"/>
          </a:ln>
        </p:spPr>
      </p:sp>
      <p:sp>
        <p:nvSpPr>
          <p:cNvPr name="Freeform 3" id="3"/>
          <p:cNvSpPr/>
          <p:nvPr/>
        </p:nvSpPr>
        <p:spPr>
          <a:xfrm flipH="false" flipV="false" rot="0">
            <a:off x="8793896" y="848671"/>
            <a:ext cx="3969316" cy="4059503"/>
          </a:xfrm>
          <a:custGeom>
            <a:avLst/>
            <a:gdLst/>
            <a:ahLst/>
            <a:cxnLst/>
            <a:rect r="r" b="b" t="t" l="l"/>
            <a:pathLst>
              <a:path h="4059503" w="3969316">
                <a:moveTo>
                  <a:pt x="0" y="0"/>
                </a:moveTo>
                <a:lnTo>
                  <a:pt x="3969315" y="0"/>
                </a:lnTo>
                <a:lnTo>
                  <a:pt x="3969315" y="4059503"/>
                </a:lnTo>
                <a:lnTo>
                  <a:pt x="0" y="4059503"/>
                </a:lnTo>
                <a:lnTo>
                  <a:pt x="0" y="0"/>
                </a:lnTo>
                <a:close/>
              </a:path>
            </a:pathLst>
          </a:custGeom>
          <a:blipFill>
            <a:blip r:embed="rId2"/>
            <a:stretch>
              <a:fillRect l="0" t="-69" r="0" b="-69"/>
            </a:stretch>
          </a:blipFill>
        </p:spPr>
      </p:sp>
      <p:sp>
        <p:nvSpPr>
          <p:cNvPr name="Freeform 4" id="4"/>
          <p:cNvSpPr/>
          <p:nvPr/>
        </p:nvSpPr>
        <p:spPr>
          <a:xfrm flipH="false" flipV="false" rot="0">
            <a:off x="8793896" y="5374924"/>
            <a:ext cx="3969316" cy="4059503"/>
          </a:xfrm>
          <a:custGeom>
            <a:avLst/>
            <a:gdLst/>
            <a:ahLst/>
            <a:cxnLst/>
            <a:rect r="r" b="b" t="t" l="l"/>
            <a:pathLst>
              <a:path h="4059503" w="3969316">
                <a:moveTo>
                  <a:pt x="0" y="0"/>
                </a:moveTo>
                <a:lnTo>
                  <a:pt x="3969315" y="0"/>
                </a:lnTo>
                <a:lnTo>
                  <a:pt x="3969315" y="4059502"/>
                </a:lnTo>
                <a:lnTo>
                  <a:pt x="0" y="4059502"/>
                </a:lnTo>
                <a:lnTo>
                  <a:pt x="0" y="0"/>
                </a:lnTo>
                <a:close/>
              </a:path>
            </a:pathLst>
          </a:custGeom>
          <a:blipFill>
            <a:blip r:embed="rId2"/>
            <a:stretch>
              <a:fillRect l="0" t="-78" r="0" b="-78"/>
            </a:stretch>
          </a:blipFill>
        </p:spPr>
      </p:sp>
      <p:sp>
        <p:nvSpPr>
          <p:cNvPr name="Freeform 5" id="5"/>
          <p:cNvSpPr/>
          <p:nvPr/>
        </p:nvSpPr>
        <p:spPr>
          <a:xfrm flipH="false" flipV="false" rot="0">
            <a:off x="13253672" y="848671"/>
            <a:ext cx="3969316" cy="4059503"/>
          </a:xfrm>
          <a:custGeom>
            <a:avLst/>
            <a:gdLst/>
            <a:ahLst/>
            <a:cxnLst/>
            <a:rect r="r" b="b" t="t" l="l"/>
            <a:pathLst>
              <a:path h="4059503" w="3969316">
                <a:moveTo>
                  <a:pt x="0" y="0"/>
                </a:moveTo>
                <a:lnTo>
                  <a:pt x="3969316" y="0"/>
                </a:lnTo>
                <a:lnTo>
                  <a:pt x="3969316" y="4059503"/>
                </a:lnTo>
                <a:lnTo>
                  <a:pt x="0" y="4059503"/>
                </a:lnTo>
                <a:lnTo>
                  <a:pt x="0" y="0"/>
                </a:lnTo>
                <a:close/>
              </a:path>
            </a:pathLst>
          </a:custGeom>
          <a:blipFill>
            <a:blip r:embed="rId2"/>
            <a:stretch>
              <a:fillRect l="0" t="-78" r="0" b="-78"/>
            </a:stretch>
          </a:blipFill>
        </p:spPr>
      </p:sp>
      <p:sp>
        <p:nvSpPr>
          <p:cNvPr name="Freeform 6" id="6"/>
          <p:cNvSpPr/>
          <p:nvPr/>
        </p:nvSpPr>
        <p:spPr>
          <a:xfrm flipH="false" flipV="false" rot="0">
            <a:off x="13253672" y="5374924"/>
            <a:ext cx="3969316" cy="4059503"/>
          </a:xfrm>
          <a:custGeom>
            <a:avLst/>
            <a:gdLst/>
            <a:ahLst/>
            <a:cxnLst/>
            <a:rect r="r" b="b" t="t" l="l"/>
            <a:pathLst>
              <a:path h="4059503" w="3969316">
                <a:moveTo>
                  <a:pt x="0" y="0"/>
                </a:moveTo>
                <a:lnTo>
                  <a:pt x="3969316" y="0"/>
                </a:lnTo>
                <a:lnTo>
                  <a:pt x="3969316" y="4059502"/>
                </a:lnTo>
                <a:lnTo>
                  <a:pt x="0" y="4059502"/>
                </a:lnTo>
                <a:lnTo>
                  <a:pt x="0" y="0"/>
                </a:lnTo>
                <a:close/>
              </a:path>
            </a:pathLst>
          </a:custGeom>
          <a:blipFill>
            <a:blip r:embed="rId2"/>
            <a:stretch>
              <a:fillRect l="0" t="-78" r="0" b="-78"/>
            </a:stretch>
          </a:blipFill>
        </p:spPr>
      </p:sp>
      <p:sp>
        <p:nvSpPr>
          <p:cNvPr name="Freeform 7" id="7"/>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3"/>
            <a:stretch>
              <a:fillRect l="0" t="0" r="0" b="0"/>
            </a:stretch>
          </a:blipFill>
        </p:spPr>
      </p:sp>
      <p:sp>
        <p:nvSpPr>
          <p:cNvPr name="Freeform 8" id="8"/>
          <p:cNvSpPr/>
          <p:nvPr/>
        </p:nvSpPr>
        <p:spPr>
          <a:xfrm flipH="false" flipV="false" rot="0">
            <a:off x="10009402" y="1410106"/>
            <a:ext cx="1545992" cy="1447435"/>
          </a:xfrm>
          <a:custGeom>
            <a:avLst/>
            <a:gdLst/>
            <a:ahLst/>
            <a:cxnLst/>
            <a:rect r="r" b="b" t="t" l="l"/>
            <a:pathLst>
              <a:path h="1447435" w="1545992">
                <a:moveTo>
                  <a:pt x="0" y="0"/>
                </a:moveTo>
                <a:lnTo>
                  <a:pt x="1545992" y="0"/>
                </a:lnTo>
                <a:lnTo>
                  <a:pt x="1545992" y="1447435"/>
                </a:lnTo>
                <a:lnTo>
                  <a:pt x="0" y="1447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485613" y="1430987"/>
            <a:ext cx="1447435" cy="1447435"/>
          </a:xfrm>
          <a:custGeom>
            <a:avLst/>
            <a:gdLst/>
            <a:ahLst/>
            <a:cxnLst/>
            <a:rect r="r" b="b" t="t" l="l"/>
            <a:pathLst>
              <a:path h="1447435" w="1447435">
                <a:moveTo>
                  <a:pt x="0" y="0"/>
                </a:moveTo>
                <a:lnTo>
                  <a:pt x="1447435" y="0"/>
                </a:lnTo>
                <a:lnTo>
                  <a:pt x="1447435" y="1447436"/>
                </a:lnTo>
                <a:lnTo>
                  <a:pt x="0" y="1447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197517" y="5957239"/>
            <a:ext cx="1150711" cy="1447435"/>
          </a:xfrm>
          <a:custGeom>
            <a:avLst/>
            <a:gdLst/>
            <a:ahLst/>
            <a:cxnLst/>
            <a:rect r="r" b="b" t="t" l="l"/>
            <a:pathLst>
              <a:path h="1447435" w="1150711">
                <a:moveTo>
                  <a:pt x="0" y="0"/>
                </a:moveTo>
                <a:lnTo>
                  <a:pt x="1150711" y="0"/>
                </a:lnTo>
                <a:lnTo>
                  <a:pt x="1150711" y="1447436"/>
                </a:lnTo>
                <a:lnTo>
                  <a:pt x="0" y="1447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497027" y="5869318"/>
            <a:ext cx="1508488" cy="1535357"/>
          </a:xfrm>
          <a:custGeom>
            <a:avLst/>
            <a:gdLst/>
            <a:ahLst/>
            <a:cxnLst/>
            <a:rect r="r" b="b" t="t" l="l"/>
            <a:pathLst>
              <a:path h="1535357" w="1508488">
                <a:moveTo>
                  <a:pt x="0" y="0"/>
                </a:moveTo>
                <a:lnTo>
                  <a:pt x="1508488" y="0"/>
                </a:lnTo>
                <a:lnTo>
                  <a:pt x="1508488" y="1535357"/>
                </a:lnTo>
                <a:lnTo>
                  <a:pt x="0" y="15353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695484" y="1458923"/>
            <a:ext cx="8069041" cy="1735836"/>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TARGET MARKET AND OPPORTUNITY</a:t>
            </a:r>
          </a:p>
        </p:txBody>
      </p:sp>
      <p:sp>
        <p:nvSpPr>
          <p:cNvPr name="TextBox 13" id="13"/>
          <p:cNvSpPr txBox="true"/>
          <p:nvPr/>
        </p:nvSpPr>
        <p:spPr>
          <a:xfrm rot="0">
            <a:off x="9336049" y="3148155"/>
            <a:ext cx="2873647" cy="94095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ea typeface="Inter"/>
                <a:cs typeface="Inter"/>
                <a:sym typeface="Inter"/>
              </a:rPr>
              <a:t>Initial Focus on BFSI Industry</a:t>
            </a:r>
          </a:p>
        </p:txBody>
      </p:sp>
      <p:sp>
        <p:nvSpPr>
          <p:cNvPr name="TextBox 14" id="14"/>
          <p:cNvSpPr txBox="true"/>
          <p:nvPr/>
        </p:nvSpPr>
        <p:spPr>
          <a:xfrm rot="0">
            <a:off x="9336049" y="7539485"/>
            <a:ext cx="2873647" cy="94095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ea typeface="Inter"/>
                <a:cs typeface="Inter"/>
                <a:sym typeface="Inter"/>
              </a:rPr>
              <a:t>Global Market Opportunity</a:t>
            </a:r>
          </a:p>
        </p:txBody>
      </p:sp>
      <p:sp>
        <p:nvSpPr>
          <p:cNvPr name="TextBox 15" id="15"/>
          <p:cNvSpPr txBox="true"/>
          <p:nvPr/>
        </p:nvSpPr>
        <p:spPr>
          <a:xfrm rot="0">
            <a:off x="13728723" y="7539485"/>
            <a:ext cx="3045097" cy="94095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ea typeface="Inter"/>
                <a:cs typeface="Inter"/>
                <a:sym typeface="Inter"/>
              </a:rPr>
              <a:t>Addressing Critical Pain Points</a:t>
            </a:r>
          </a:p>
        </p:txBody>
      </p:sp>
      <p:sp>
        <p:nvSpPr>
          <p:cNvPr name="TextBox 16" id="16"/>
          <p:cNvSpPr txBox="true"/>
          <p:nvPr/>
        </p:nvSpPr>
        <p:spPr>
          <a:xfrm rot="0">
            <a:off x="13801506" y="3148155"/>
            <a:ext cx="2873647" cy="940952"/>
          </a:xfrm>
          <a:prstGeom prst="rect">
            <a:avLst/>
          </a:prstGeom>
        </p:spPr>
        <p:txBody>
          <a:bodyPr anchor="t" rtlCol="false" tIns="0" lIns="0" bIns="0" rIns="0">
            <a:spAutoFit/>
          </a:bodyPr>
          <a:lstStyle/>
          <a:p>
            <a:pPr algn="ctr">
              <a:lnSpc>
                <a:spcPts val="3786"/>
              </a:lnSpc>
            </a:pPr>
            <a:r>
              <a:rPr lang="en-US" sz="2704" spc="-18">
                <a:solidFill>
                  <a:srgbClr val="FFFFFF"/>
                </a:solidFill>
                <a:latin typeface="Inter"/>
                <a:ea typeface="Inter"/>
                <a:cs typeface="Inter"/>
                <a:sym typeface="Inter"/>
              </a:rPr>
              <a:t>Applicability Across Industries</a:t>
            </a:r>
          </a:p>
        </p:txBody>
      </p:sp>
      <p:sp>
        <p:nvSpPr>
          <p:cNvPr name="TextBox 17" id="17"/>
          <p:cNvSpPr txBox="true"/>
          <p:nvPr/>
        </p:nvSpPr>
        <p:spPr>
          <a:xfrm rot="0">
            <a:off x="595909" y="5549912"/>
            <a:ext cx="6293641" cy="2930525"/>
          </a:xfrm>
          <a:prstGeom prst="rect">
            <a:avLst/>
          </a:prstGeom>
        </p:spPr>
        <p:txBody>
          <a:bodyPr anchor="t" rtlCol="false" tIns="0" lIns="0" bIns="0" rIns="0">
            <a:spAutoFit/>
          </a:bodyPr>
          <a:lstStyle/>
          <a:p>
            <a:pPr algn="l">
              <a:lnSpc>
                <a:spcPts val="3324"/>
              </a:lnSpc>
            </a:pPr>
            <a:r>
              <a:rPr lang="en-US" sz="2499" spc="77">
                <a:solidFill>
                  <a:srgbClr val="929292"/>
                </a:solidFill>
                <a:latin typeface="Inter"/>
                <a:ea typeface="Inter"/>
                <a:cs typeface="Inter"/>
                <a:sym typeface="Inter"/>
              </a:rPr>
              <a:t>The market size in the Artificial Intelligence market is projected to reach </a:t>
            </a:r>
            <a:r>
              <a:rPr lang="en-US" sz="2499" spc="77">
                <a:solidFill>
                  <a:srgbClr val="FFFFFF"/>
                </a:solidFill>
                <a:latin typeface="Inter Bold"/>
                <a:ea typeface="Inter Bold"/>
                <a:cs typeface="Inter Bold"/>
                <a:sym typeface="Inter Bold"/>
              </a:rPr>
              <a:t>US$5.47bn</a:t>
            </a:r>
            <a:r>
              <a:rPr lang="en-US" sz="2499" spc="77">
                <a:solidFill>
                  <a:srgbClr val="929292"/>
                </a:solidFill>
                <a:latin typeface="Inter"/>
                <a:ea typeface="Inter"/>
                <a:cs typeface="Inter"/>
                <a:sym typeface="Inter"/>
              </a:rPr>
              <a:t> in </a:t>
            </a:r>
            <a:r>
              <a:rPr lang="en-US" sz="2499" spc="77">
                <a:solidFill>
                  <a:srgbClr val="FFFFFF"/>
                </a:solidFill>
                <a:latin typeface="Inter Bold"/>
                <a:ea typeface="Inter Bold"/>
                <a:cs typeface="Inter Bold"/>
                <a:sym typeface="Inter Bold"/>
              </a:rPr>
              <a:t>2024</a:t>
            </a:r>
            <a:r>
              <a:rPr lang="en-US" sz="2499" spc="77">
                <a:solidFill>
                  <a:srgbClr val="929292"/>
                </a:solidFill>
                <a:latin typeface="Inter"/>
                <a:ea typeface="Inter"/>
                <a:cs typeface="Inter"/>
                <a:sym typeface="Inter"/>
              </a:rPr>
              <a:t>. The market size is expected to show an annual growth rate (CAGR 2024-2030) of </a:t>
            </a:r>
            <a:r>
              <a:rPr lang="en-US" sz="2499" spc="77">
                <a:solidFill>
                  <a:srgbClr val="FFFFFF"/>
                </a:solidFill>
                <a:latin typeface="Inter Bold"/>
                <a:ea typeface="Inter Bold"/>
                <a:cs typeface="Inter Bold"/>
                <a:sym typeface="Inter Bold"/>
              </a:rPr>
              <a:t>17.94%</a:t>
            </a:r>
            <a:r>
              <a:rPr lang="en-US" sz="2499" spc="77">
                <a:solidFill>
                  <a:srgbClr val="929292"/>
                </a:solidFill>
                <a:latin typeface="Inter"/>
                <a:ea typeface="Inter"/>
                <a:cs typeface="Inter"/>
                <a:sym typeface="Inter"/>
              </a:rPr>
              <a:t>, resulting in a market volume of </a:t>
            </a:r>
            <a:r>
              <a:rPr lang="en-US" sz="2499" spc="77">
                <a:solidFill>
                  <a:srgbClr val="FFFFFF"/>
                </a:solidFill>
                <a:latin typeface="Inter Bold"/>
                <a:ea typeface="Inter Bold"/>
                <a:cs typeface="Inter Bold"/>
                <a:sym typeface="Inter Bold"/>
              </a:rPr>
              <a:t>US$14.72bn</a:t>
            </a:r>
            <a:r>
              <a:rPr lang="en-US" sz="2499" spc="77">
                <a:solidFill>
                  <a:srgbClr val="929292"/>
                </a:solidFill>
                <a:latin typeface="Inter"/>
                <a:ea typeface="Inter"/>
                <a:cs typeface="Inter"/>
                <a:sym typeface="Inter"/>
              </a:rPr>
              <a:t> by </a:t>
            </a:r>
            <a:r>
              <a:rPr lang="en-US" sz="2499" spc="77">
                <a:solidFill>
                  <a:srgbClr val="FFFFFF"/>
                </a:solidFill>
                <a:latin typeface="Inter Bold"/>
                <a:ea typeface="Inter Bold"/>
                <a:cs typeface="Inter Bold"/>
                <a:sym typeface="Inter Bold"/>
              </a:rPr>
              <a:t>2030</a:t>
            </a:r>
            <a:r>
              <a:rPr lang="en-US" sz="2499" spc="77">
                <a:solidFill>
                  <a:srgbClr val="929292"/>
                </a:solidFill>
                <a:latin typeface="Inter"/>
                <a:ea typeface="Inter"/>
                <a:cs typeface="Inter"/>
                <a:sym typeface="Inter"/>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4408313"/>
            <a:ext cx="18288000" cy="5904999"/>
          </a:xfrm>
          <a:custGeom>
            <a:avLst/>
            <a:gdLst/>
            <a:ahLst/>
            <a:cxnLst/>
            <a:rect r="r" b="b" t="t" l="l"/>
            <a:pathLst>
              <a:path h="5904999" w="18288000">
                <a:moveTo>
                  <a:pt x="0" y="0"/>
                </a:moveTo>
                <a:lnTo>
                  <a:pt x="18288000" y="0"/>
                </a:lnTo>
                <a:lnTo>
                  <a:pt x="18288000" y="5904999"/>
                </a:lnTo>
                <a:lnTo>
                  <a:pt x="0" y="5904999"/>
                </a:lnTo>
                <a:lnTo>
                  <a:pt x="0" y="0"/>
                </a:lnTo>
                <a:close/>
              </a:path>
            </a:pathLst>
          </a:custGeom>
          <a:blipFill>
            <a:blip r:embed="rId2"/>
            <a:stretch>
              <a:fillRect l="0" t="-907" r="0" b="-907"/>
            </a:stretch>
          </a:blipFill>
        </p:spPr>
      </p:sp>
      <p:sp>
        <p:nvSpPr>
          <p:cNvPr name="Freeform 3" id="3"/>
          <p:cNvSpPr/>
          <p:nvPr/>
        </p:nvSpPr>
        <p:spPr>
          <a:xfrm flipH="false" flipV="false" rot="0">
            <a:off x="0" y="0"/>
            <a:ext cx="18288000" cy="4408313"/>
          </a:xfrm>
          <a:custGeom>
            <a:avLst/>
            <a:gdLst/>
            <a:ahLst/>
            <a:cxnLst/>
            <a:rect r="r" b="b" t="t" l="l"/>
            <a:pathLst>
              <a:path h="4408313" w="18288000">
                <a:moveTo>
                  <a:pt x="0" y="0"/>
                </a:moveTo>
                <a:lnTo>
                  <a:pt x="18288000" y="0"/>
                </a:lnTo>
                <a:lnTo>
                  <a:pt x="18288000" y="4408313"/>
                </a:lnTo>
                <a:lnTo>
                  <a:pt x="0" y="4408313"/>
                </a:lnTo>
                <a:lnTo>
                  <a:pt x="0" y="0"/>
                </a:lnTo>
                <a:close/>
              </a:path>
            </a:pathLst>
          </a:custGeom>
          <a:blipFill>
            <a:blip r:embed="rId3"/>
            <a:stretch>
              <a:fillRect l="0" t="-2980" r="0" b="-2980"/>
            </a:stretch>
          </a:blipFill>
        </p:spPr>
      </p:sp>
      <p:sp>
        <p:nvSpPr>
          <p:cNvPr name="AutoShape 4" id="4"/>
          <p:cNvSpPr/>
          <p:nvPr/>
        </p:nvSpPr>
        <p:spPr>
          <a:xfrm flipV="true">
            <a:off x="9309434" y="1028700"/>
            <a:ext cx="0" cy="973508"/>
          </a:xfrm>
          <a:prstGeom prst="line">
            <a:avLst/>
          </a:prstGeom>
          <a:ln cap="flat" w="28575">
            <a:solidFill>
              <a:srgbClr val="BB9B55"/>
            </a:solidFill>
            <a:prstDash val="solid"/>
            <a:headEnd type="none" len="sm" w="sm"/>
            <a:tailEnd type="none" len="sm" w="sm"/>
          </a:ln>
        </p:spPr>
      </p:sp>
      <p:sp>
        <p:nvSpPr>
          <p:cNvPr name="AutoShape 5" id="5"/>
          <p:cNvSpPr/>
          <p:nvPr/>
        </p:nvSpPr>
        <p:spPr>
          <a:xfrm>
            <a:off x="5125340" y="6193879"/>
            <a:ext cx="0" cy="777842"/>
          </a:xfrm>
          <a:prstGeom prst="line">
            <a:avLst/>
          </a:prstGeom>
          <a:ln cap="rnd" w="38100">
            <a:solidFill>
              <a:srgbClr val="BB9B55"/>
            </a:solidFill>
            <a:prstDash val="sysDot"/>
            <a:headEnd type="none" len="sm" w="sm"/>
            <a:tailEnd type="triangle" len="med" w="lg"/>
          </a:ln>
        </p:spPr>
      </p:sp>
      <p:sp>
        <p:nvSpPr>
          <p:cNvPr name="AutoShape 6" id="6"/>
          <p:cNvSpPr/>
          <p:nvPr/>
        </p:nvSpPr>
        <p:spPr>
          <a:xfrm>
            <a:off x="13697113" y="6193879"/>
            <a:ext cx="0" cy="777842"/>
          </a:xfrm>
          <a:prstGeom prst="line">
            <a:avLst/>
          </a:prstGeom>
          <a:ln cap="rnd" w="38100">
            <a:solidFill>
              <a:srgbClr val="BB9B55"/>
            </a:solidFill>
            <a:prstDash val="sysDot"/>
            <a:headEnd type="none" len="sm" w="sm"/>
            <a:tailEnd type="triangle" len="med" w="lg"/>
          </a:ln>
        </p:spPr>
      </p:sp>
      <p:sp>
        <p:nvSpPr>
          <p:cNvPr name="Freeform 7" id="7"/>
          <p:cNvSpPr/>
          <p:nvPr/>
        </p:nvSpPr>
        <p:spPr>
          <a:xfrm flipH="false" flipV="false" rot="0">
            <a:off x="3830141" y="3132164"/>
            <a:ext cx="2552297" cy="2552297"/>
          </a:xfrm>
          <a:custGeom>
            <a:avLst/>
            <a:gdLst/>
            <a:ahLst/>
            <a:cxnLst/>
            <a:rect r="r" b="b" t="t" l="l"/>
            <a:pathLst>
              <a:path h="2552297" w="2552297">
                <a:moveTo>
                  <a:pt x="0" y="0"/>
                </a:moveTo>
                <a:lnTo>
                  <a:pt x="2552297" y="0"/>
                </a:lnTo>
                <a:lnTo>
                  <a:pt x="2552297" y="2552297"/>
                </a:lnTo>
                <a:lnTo>
                  <a:pt x="0" y="2552297"/>
                </a:lnTo>
                <a:lnTo>
                  <a:pt x="0" y="0"/>
                </a:lnTo>
                <a:close/>
              </a:path>
            </a:pathLst>
          </a:custGeom>
          <a:blipFill>
            <a:blip r:embed="rId4"/>
            <a:stretch>
              <a:fillRect l="0" t="0" r="0" b="0"/>
            </a:stretch>
          </a:blipFill>
          <a:ln cap="sq">
            <a:noFill/>
            <a:prstDash val="solid"/>
            <a:miter/>
          </a:ln>
        </p:spPr>
      </p:sp>
      <p:sp>
        <p:nvSpPr>
          <p:cNvPr name="Freeform 8" id="8"/>
          <p:cNvSpPr/>
          <p:nvPr/>
        </p:nvSpPr>
        <p:spPr>
          <a:xfrm flipH="false" flipV="false" rot="0">
            <a:off x="12411439" y="3132164"/>
            <a:ext cx="2552297" cy="2552297"/>
          </a:xfrm>
          <a:custGeom>
            <a:avLst/>
            <a:gdLst/>
            <a:ahLst/>
            <a:cxnLst/>
            <a:rect r="r" b="b" t="t" l="l"/>
            <a:pathLst>
              <a:path h="2552297" w="2552297">
                <a:moveTo>
                  <a:pt x="0" y="0"/>
                </a:moveTo>
                <a:lnTo>
                  <a:pt x="2552297" y="0"/>
                </a:lnTo>
                <a:lnTo>
                  <a:pt x="2552297" y="2552297"/>
                </a:lnTo>
                <a:lnTo>
                  <a:pt x="0" y="2552297"/>
                </a:lnTo>
                <a:lnTo>
                  <a:pt x="0" y="0"/>
                </a:lnTo>
                <a:close/>
              </a:path>
            </a:pathLst>
          </a:custGeom>
          <a:blipFill>
            <a:blip r:embed="rId4"/>
            <a:stretch>
              <a:fillRect l="0" t="0" r="0" b="0"/>
            </a:stretch>
          </a:blipFill>
          <a:ln cap="sq">
            <a:noFill/>
            <a:prstDash val="solid"/>
            <a:miter/>
          </a:ln>
        </p:spPr>
      </p:sp>
      <p:grpSp>
        <p:nvGrpSpPr>
          <p:cNvPr name="Group 9" id="9"/>
          <p:cNvGrpSpPr/>
          <p:nvPr/>
        </p:nvGrpSpPr>
        <p:grpSpPr>
          <a:xfrm rot="0">
            <a:off x="3943431" y="3245459"/>
            <a:ext cx="2325717" cy="2325707"/>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8888" t="0" r="-38888" b="0"/>
              </a:stretch>
            </a:blipFill>
          </p:spPr>
        </p:sp>
      </p:grpSp>
      <p:grpSp>
        <p:nvGrpSpPr>
          <p:cNvPr name="Group 11" id="11"/>
          <p:cNvGrpSpPr/>
          <p:nvPr/>
        </p:nvGrpSpPr>
        <p:grpSpPr>
          <a:xfrm rot="0">
            <a:off x="12524729" y="3245459"/>
            <a:ext cx="2325717" cy="2325707"/>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sp>
        <p:nvSpPr>
          <p:cNvPr name="TextBox 13" id="13"/>
          <p:cNvSpPr txBox="true"/>
          <p:nvPr/>
        </p:nvSpPr>
        <p:spPr>
          <a:xfrm rot="0">
            <a:off x="1281870" y="1076161"/>
            <a:ext cx="7852605"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THE SOLUTION</a:t>
            </a:r>
          </a:p>
        </p:txBody>
      </p:sp>
      <p:sp>
        <p:nvSpPr>
          <p:cNvPr name="TextBox 14" id="14"/>
          <p:cNvSpPr txBox="true"/>
          <p:nvPr/>
        </p:nvSpPr>
        <p:spPr>
          <a:xfrm rot="0">
            <a:off x="2917447" y="5741812"/>
            <a:ext cx="4415785" cy="375666"/>
          </a:xfrm>
          <a:prstGeom prst="rect">
            <a:avLst/>
          </a:prstGeom>
        </p:spPr>
        <p:txBody>
          <a:bodyPr anchor="t" rtlCol="false" tIns="0" lIns="0" bIns="0" rIns="0">
            <a:spAutoFit/>
          </a:bodyPr>
          <a:lstStyle/>
          <a:p>
            <a:pPr algn="ctr">
              <a:lnSpc>
                <a:spcPts val="3071"/>
              </a:lnSpc>
            </a:pPr>
            <a:r>
              <a:rPr lang="en-US" sz="2399" spc="345">
                <a:solidFill>
                  <a:srgbClr val="FFFFFF"/>
                </a:solidFill>
                <a:latin typeface="Inter"/>
                <a:ea typeface="Inter"/>
                <a:cs typeface="Inter"/>
                <a:sym typeface="Inter"/>
              </a:rPr>
              <a:t>Neuroscore AI</a:t>
            </a:r>
          </a:p>
        </p:txBody>
      </p:sp>
      <p:sp>
        <p:nvSpPr>
          <p:cNvPr name="TextBox 15" id="15"/>
          <p:cNvSpPr txBox="true"/>
          <p:nvPr/>
        </p:nvSpPr>
        <p:spPr>
          <a:xfrm rot="0">
            <a:off x="11498644" y="5741812"/>
            <a:ext cx="4415785" cy="375666"/>
          </a:xfrm>
          <a:prstGeom prst="rect">
            <a:avLst/>
          </a:prstGeom>
        </p:spPr>
        <p:txBody>
          <a:bodyPr anchor="t" rtlCol="false" tIns="0" lIns="0" bIns="0" rIns="0">
            <a:spAutoFit/>
          </a:bodyPr>
          <a:lstStyle/>
          <a:p>
            <a:pPr algn="ctr">
              <a:lnSpc>
                <a:spcPts val="3071"/>
              </a:lnSpc>
            </a:pPr>
            <a:r>
              <a:rPr lang="en-US" sz="2399" spc="345">
                <a:solidFill>
                  <a:srgbClr val="FFFFFF"/>
                </a:solidFill>
                <a:latin typeface="Inter"/>
                <a:ea typeface="Inter"/>
                <a:cs typeface="Inter"/>
                <a:sym typeface="Inter"/>
              </a:rPr>
              <a:t>Book Worm</a:t>
            </a:r>
          </a:p>
        </p:txBody>
      </p:sp>
      <p:sp>
        <p:nvSpPr>
          <p:cNvPr name="TextBox 16" id="16"/>
          <p:cNvSpPr txBox="true"/>
          <p:nvPr/>
        </p:nvSpPr>
        <p:spPr>
          <a:xfrm rot="0">
            <a:off x="1439011" y="7110171"/>
            <a:ext cx="7334556" cy="2323465"/>
          </a:xfrm>
          <a:prstGeom prst="rect">
            <a:avLst/>
          </a:prstGeom>
        </p:spPr>
        <p:txBody>
          <a:bodyPr anchor="t" rtlCol="false" tIns="0" lIns="0" bIns="0" rIns="0">
            <a:spAutoFit/>
          </a:bodyPr>
          <a:lstStyle/>
          <a:p>
            <a:pPr algn="ctr" marL="0" indent="0" lvl="0">
              <a:lnSpc>
                <a:spcPts val="3079"/>
              </a:lnSpc>
              <a:spcBef>
                <a:spcPct val="0"/>
              </a:spcBef>
            </a:pPr>
            <a:r>
              <a:rPr lang="en-US" sz="1999" spc="115" strike="noStrike" u="none">
                <a:solidFill>
                  <a:srgbClr val="9FA0A4"/>
                </a:solidFill>
                <a:latin typeface="Inter"/>
                <a:ea typeface="Inter"/>
                <a:cs typeface="Inter"/>
                <a:sym typeface="Inter"/>
              </a:rPr>
              <a:t>Neuroscore AI is one of our flagship products, designed to simplify and enhance the AutoML (Automated Machine Learning) process. It offers a user-friendly platform that streamlines the creation, deployment, and monitoring of machine learning models.</a:t>
            </a:r>
          </a:p>
        </p:txBody>
      </p:sp>
      <p:sp>
        <p:nvSpPr>
          <p:cNvPr name="TextBox 17" id="17"/>
          <p:cNvSpPr txBox="true"/>
          <p:nvPr/>
        </p:nvSpPr>
        <p:spPr>
          <a:xfrm rot="0">
            <a:off x="10195319" y="7110171"/>
            <a:ext cx="6984538" cy="2713990"/>
          </a:xfrm>
          <a:prstGeom prst="rect">
            <a:avLst/>
          </a:prstGeom>
        </p:spPr>
        <p:txBody>
          <a:bodyPr anchor="t" rtlCol="false" tIns="0" lIns="0" bIns="0" rIns="0">
            <a:spAutoFit/>
          </a:bodyPr>
          <a:lstStyle/>
          <a:p>
            <a:pPr algn="ctr">
              <a:lnSpc>
                <a:spcPts val="3079"/>
              </a:lnSpc>
            </a:pPr>
            <a:r>
              <a:rPr lang="en-US" sz="1999" spc="115">
                <a:solidFill>
                  <a:srgbClr val="9FA0A4"/>
                </a:solidFill>
                <a:latin typeface="Inter"/>
                <a:ea typeface="Inter"/>
                <a:cs typeface="Inter"/>
                <a:sym typeface="Inter"/>
              </a:rPr>
              <a:t>Book Worm is another flagship product offered by Datacore Consultants, focusing on intuitive data analysis and report generation using advanced Large Language Models (LLM). By leveraging cutting-edge technology, Book Worm enables users to interact with and derive insights from large textual datasets in a natural and efficient manner.</a:t>
            </a:r>
          </a:p>
        </p:txBody>
      </p:sp>
      <p:sp>
        <p:nvSpPr>
          <p:cNvPr name="Freeform 18" id="18"/>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30228" y="2759685"/>
            <a:ext cx="7047279" cy="2780487"/>
            <a:chOff x="0" y="0"/>
            <a:chExt cx="2383894" cy="940560"/>
          </a:xfrm>
        </p:grpSpPr>
        <p:sp>
          <p:nvSpPr>
            <p:cNvPr name="Freeform 4" id="4"/>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sp>
        <p:nvSpPr>
          <p:cNvPr name="AutoShape 5" id="5"/>
          <p:cNvSpPr/>
          <p:nvPr/>
        </p:nvSpPr>
        <p:spPr>
          <a:xfrm rot="-5400000">
            <a:off x="3382967" y="4174694"/>
            <a:ext cx="1605632" cy="0"/>
          </a:xfrm>
          <a:prstGeom prst="line">
            <a:avLst/>
          </a:prstGeom>
          <a:ln cap="flat" w="38100">
            <a:solidFill>
              <a:srgbClr val="BB9B55"/>
            </a:solidFill>
            <a:prstDash val="solid"/>
            <a:headEnd type="none" len="sm" w="sm"/>
            <a:tailEnd type="none" len="sm" w="sm"/>
          </a:ln>
        </p:spPr>
      </p:sp>
      <p:grpSp>
        <p:nvGrpSpPr>
          <p:cNvPr name="Group 6" id="6"/>
          <p:cNvGrpSpPr/>
          <p:nvPr/>
        </p:nvGrpSpPr>
        <p:grpSpPr>
          <a:xfrm rot="0">
            <a:off x="9568623" y="6160348"/>
            <a:ext cx="7047279" cy="2780487"/>
            <a:chOff x="0" y="0"/>
            <a:chExt cx="2383894" cy="940560"/>
          </a:xfrm>
        </p:grpSpPr>
        <p:sp>
          <p:nvSpPr>
            <p:cNvPr name="Freeform 7" id="7"/>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grpSp>
        <p:nvGrpSpPr>
          <p:cNvPr name="Group 8" id="8"/>
          <p:cNvGrpSpPr/>
          <p:nvPr/>
        </p:nvGrpSpPr>
        <p:grpSpPr>
          <a:xfrm rot="0">
            <a:off x="9568623" y="2759685"/>
            <a:ext cx="7047279" cy="2780487"/>
            <a:chOff x="0" y="0"/>
            <a:chExt cx="2383894" cy="940560"/>
          </a:xfrm>
        </p:grpSpPr>
        <p:sp>
          <p:nvSpPr>
            <p:cNvPr name="Freeform 9" id="9"/>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sp>
        <p:nvSpPr>
          <p:cNvPr name="AutoShape 10" id="10"/>
          <p:cNvSpPr/>
          <p:nvPr/>
        </p:nvSpPr>
        <p:spPr>
          <a:xfrm rot="-5400000">
            <a:off x="11496880" y="4174694"/>
            <a:ext cx="1605632" cy="0"/>
          </a:xfrm>
          <a:prstGeom prst="line">
            <a:avLst/>
          </a:prstGeom>
          <a:ln cap="flat" w="38100">
            <a:solidFill>
              <a:srgbClr val="BB9B55"/>
            </a:solidFill>
            <a:prstDash val="solid"/>
            <a:headEnd type="none" len="sm" w="sm"/>
            <a:tailEnd type="none" len="sm" w="sm"/>
          </a:ln>
        </p:spPr>
      </p:sp>
      <p:sp>
        <p:nvSpPr>
          <p:cNvPr name="AutoShape 11" id="11"/>
          <p:cNvSpPr/>
          <p:nvPr/>
        </p:nvSpPr>
        <p:spPr>
          <a:xfrm flipV="true">
            <a:off x="12299696" y="6731986"/>
            <a:ext cx="0" cy="1605632"/>
          </a:xfrm>
          <a:prstGeom prst="line">
            <a:avLst/>
          </a:prstGeom>
          <a:ln cap="flat" w="38100">
            <a:solidFill>
              <a:srgbClr val="BB9B55"/>
            </a:solidFill>
            <a:prstDash val="solid"/>
            <a:headEnd type="none" len="sm" w="sm"/>
            <a:tailEnd type="none" len="sm" w="sm"/>
          </a:ln>
        </p:spPr>
      </p:sp>
      <p:grpSp>
        <p:nvGrpSpPr>
          <p:cNvPr name="Group 12" id="12"/>
          <p:cNvGrpSpPr/>
          <p:nvPr/>
        </p:nvGrpSpPr>
        <p:grpSpPr>
          <a:xfrm rot="0">
            <a:off x="1430228" y="6160348"/>
            <a:ext cx="7047279" cy="2780487"/>
            <a:chOff x="0" y="0"/>
            <a:chExt cx="2383894" cy="940560"/>
          </a:xfrm>
        </p:grpSpPr>
        <p:sp>
          <p:nvSpPr>
            <p:cNvPr name="Freeform 13" id="13"/>
            <p:cNvSpPr/>
            <p:nvPr/>
          </p:nvSpPr>
          <p:spPr>
            <a:xfrm flipH="false" flipV="false" rot="0">
              <a:off x="0" y="0"/>
              <a:ext cx="2383894" cy="940560"/>
            </a:xfrm>
            <a:custGeom>
              <a:avLst/>
              <a:gdLst/>
              <a:ahLst/>
              <a:cxnLst/>
              <a:rect r="r" b="b" t="t" l="l"/>
              <a:pathLst>
                <a:path h="940560" w="2383894">
                  <a:moveTo>
                    <a:pt x="0" y="0"/>
                  </a:moveTo>
                  <a:lnTo>
                    <a:pt x="2383894" y="0"/>
                  </a:lnTo>
                  <a:lnTo>
                    <a:pt x="2383894" y="940560"/>
                  </a:lnTo>
                  <a:lnTo>
                    <a:pt x="0" y="940560"/>
                  </a:lnTo>
                  <a:close/>
                </a:path>
              </a:pathLst>
            </a:custGeom>
            <a:solidFill>
              <a:srgbClr val="000000"/>
            </a:solidFill>
          </p:spPr>
        </p:sp>
      </p:grpSp>
      <p:sp>
        <p:nvSpPr>
          <p:cNvPr name="AutoShape 14" id="14"/>
          <p:cNvSpPr/>
          <p:nvPr/>
        </p:nvSpPr>
        <p:spPr>
          <a:xfrm rot="-5400000">
            <a:off x="3382967" y="7569641"/>
            <a:ext cx="1605632" cy="0"/>
          </a:xfrm>
          <a:prstGeom prst="line">
            <a:avLst/>
          </a:prstGeom>
          <a:ln cap="flat" w="38100">
            <a:solidFill>
              <a:srgbClr val="BB9B55"/>
            </a:solidFill>
            <a:prstDash val="solid"/>
            <a:headEnd type="none" len="sm" w="sm"/>
            <a:tailEnd type="none" len="sm" w="sm"/>
          </a:ln>
        </p:spPr>
      </p:sp>
      <p:sp>
        <p:nvSpPr>
          <p:cNvPr name="AutoShape 15" id="15"/>
          <p:cNvSpPr/>
          <p:nvPr/>
        </p:nvSpPr>
        <p:spPr>
          <a:xfrm flipV="true">
            <a:off x="10178786" y="1087212"/>
            <a:ext cx="0" cy="973508"/>
          </a:xfrm>
          <a:prstGeom prst="line">
            <a:avLst/>
          </a:prstGeom>
          <a:ln cap="flat" w="28575">
            <a:solidFill>
              <a:srgbClr val="BB9B55"/>
            </a:solidFill>
            <a:prstDash val="solid"/>
            <a:headEnd type="none" len="sm" w="sm"/>
            <a:tailEnd type="none" len="sm" w="sm"/>
          </a:ln>
        </p:spPr>
      </p:sp>
      <p:sp>
        <p:nvSpPr>
          <p:cNvPr name="AutoShape 16" id="16"/>
          <p:cNvSpPr/>
          <p:nvPr/>
        </p:nvSpPr>
        <p:spPr>
          <a:xfrm flipV="true">
            <a:off x="12299696" y="10287000"/>
            <a:ext cx="0" cy="1605632"/>
          </a:xfrm>
          <a:prstGeom prst="line">
            <a:avLst/>
          </a:prstGeom>
          <a:ln cap="flat" w="38100">
            <a:solidFill>
              <a:srgbClr val="F27100"/>
            </a:solidFill>
            <a:prstDash val="solid"/>
            <a:headEnd type="none" len="sm" w="sm"/>
            <a:tailEnd type="none" len="sm" w="sm"/>
          </a:ln>
        </p:spPr>
      </p:sp>
      <p:sp>
        <p:nvSpPr>
          <p:cNvPr name="Freeform 17" id="17"/>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3"/>
            <a:stretch>
              <a:fillRect l="0" t="0" r="0" b="0"/>
            </a:stretch>
          </a:blipFill>
        </p:spPr>
      </p:sp>
      <p:sp>
        <p:nvSpPr>
          <p:cNvPr name="Freeform 18" id="18"/>
          <p:cNvSpPr/>
          <p:nvPr/>
        </p:nvSpPr>
        <p:spPr>
          <a:xfrm flipH="false" flipV="false" rot="0">
            <a:off x="1870485" y="3185491"/>
            <a:ext cx="1915248" cy="1910460"/>
          </a:xfrm>
          <a:custGeom>
            <a:avLst/>
            <a:gdLst/>
            <a:ahLst/>
            <a:cxnLst/>
            <a:rect r="r" b="b" t="t" l="l"/>
            <a:pathLst>
              <a:path h="1910460" w="1915248">
                <a:moveTo>
                  <a:pt x="0" y="0"/>
                </a:moveTo>
                <a:lnTo>
                  <a:pt x="1915248" y="0"/>
                </a:lnTo>
                <a:lnTo>
                  <a:pt x="1915248" y="1910460"/>
                </a:lnTo>
                <a:lnTo>
                  <a:pt x="0" y="1910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0304631" y="3204224"/>
            <a:ext cx="1518815" cy="1910460"/>
          </a:xfrm>
          <a:custGeom>
            <a:avLst/>
            <a:gdLst/>
            <a:ahLst/>
            <a:cxnLst/>
            <a:rect r="r" b="b" t="t" l="l"/>
            <a:pathLst>
              <a:path h="1910460" w="1518815">
                <a:moveTo>
                  <a:pt x="0" y="0"/>
                </a:moveTo>
                <a:lnTo>
                  <a:pt x="1518815" y="0"/>
                </a:lnTo>
                <a:lnTo>
                  <a:pt x="1518815" y="1910460"/>
                </a:lnTo>
                <a:lnTo>
                  <a:pt x="0" y="1910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9919437" y="6627147"/>
            <a:ext cx="1904009" cy="1846889"/>
          </a:xfrm>
          <a:custGeom>
            <a:avLst/>
            <a:gdLst/>
            <a:ahLst/>
            <a:cxnLst/>
            <a:rect r="r" b="b" t="t" l="l"/>
            <a:pathLst>
              <a:path h="1846889" w="1904009">
                <a:moveTo>
                  <a:pt x="0" y="0"/>
                </a:moveTo>
                <a:lnTo>
                  <a:pt x="1904009" y="0"/>
                </a:lnTo>
                <a:lnTo>
                  <a:pt x="1904009" y="1846888"/>
                </a:lnTo>
                <a:lnTo>
                  <a:pt x="0" y="18468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799158" y="6650424"/>
            <a:ext cx="1986574" cy="1800333"/>
          </a:xfrm>
          <a:custGeom>
            <a:avLst/>
            <a:gdLst/>
            <a:ahLst/>
            <a:cxnLst/>
            <a:rect r="r" b="b" t="t" l="l"/>
            <a:pathLst>
              <a:path h="1800333" w="1986574">
                <a:moveTo>
                  <a:pt x="0" y="0"/>
                </a:moveTo>
                <a:lnTo>
                  <a:pt x="1986575" y="0"/>
                </a:lnTo>
                <a:lnTo>
                  <a:pt x="1986575" y="1800333"/>
                </a:lnTo>
                <a:lnTo>
                  <a:pt x="0" y="18003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2" id="22"/>
          <p:cNvSpPr txBox="true"/>
          <p:nvPr/>
        </p:nvSpPr>
        <p:spPr>
          <a:xfrm rot="0">
            <a:off x="1281870" y="1125148"/>
            <a:ext cx="8079152" cy="8595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REVENUE MODEL</a:t>
            </a:r>
          </a:p>
        </p:txBody>
      </p:sp>
      <p:sp>
        <p:nvSpPr>
          <p:cNvPr name="TextBox 23" id="23"/>
          <p:cNvSpPr txBox="true"/>
          <p:nvPr/>
        </p:nvSpPr>
        <p:spPr>
          <a:xfrm rot="0">
            <a:off x="4585833" y="2870474"/>
            <a:ext cx="3509057" cy="952500"/>
          </a:xfrm>
          <a:prstGeom prst="rect">
            <a:avLst/>
          </a:prstGeom>
        </p:spPr>
        <p:txBody>
          <a:bodyPr anchor="t" rtlCol="false" tIns="0" lIns="0" bIns="0" rIns="0">
            <a:spAutoFit/>
          </a:bodyPr>
          <a:lstStyle/>
          <a:p>
            <a:pPr algn="l">
              <a:lnSpc>
                <a:spcPts val="3750"/>
              </a:lnSpc>
            </a:pPr>
            <a:r>
              <a:rPr lang="en-US" sz="3000" spc="84">
                <a:solidFill>
                  <a:srgbClr val="FFFFFF"/>
                </a:solidFill>
                <a:latin typeface="Inter"/>
                <a:ea typeface="Inter"/>
                <a:cs typeface="Inter"/>
                <a:sym typeface="Inter"/>
              </a:rPr>
              <a:t>Subscription-Based Model</a:t>
            </a:r>
          </a:p>
        </p:txBody>
      </p:sp>
      <p:sp>
        <p:nvSpPr>
          <p:cNvPr name="TextBox 24" id="24"/>
          <p:cNvSpPr txBox="true"/>
          <p:nvPr/>
        </p:nvSpPr>
        <p:spPr>
          <a:xfrm rot="0">
            <a:off x="4585833" y="6271137"/>
            <a:ext cx="3509057" cy="952500"/>
          </a:xfrm>
          <a:prstGeom prst="rect">
            <a:avLst/>
          </a:prstGeom>
        </p:spPr>
        <p:txBody>
          <a:bodyPr anchor="t" rtlCol="false" tIns="0" lIns="0" bIns="0" rIns="0">
            <a:spAutoFit/>
          </a:bodyPr>
          <a:lstStyle/>
          <a:p>
            <a:pPr algn="l">
              <a:lnSpc>
                <a:spcPts val="3750"/>
              </a:lnSpc>
            </a:pPr>
            <a:r>
              <a:rPr lang="en-US" sz="3000" spc="84">
                <a:solidFill>
                  <a:srgbClr val="FFFFFF"/>
                </a:solidFill>
                <a:latin typeface="Inter"/>
                <a:ea typeface="Inter"/>
                <a:cs typeface="Inter"/>
                <a:sym typeface="Inter"/>
              </a:rPr>
              <a:t>Book Worm Pricing</a:t>
            </a:r>
          </a:p>
        </p:txBody>
      </p:sp>
      <p:sp>
        <p:nvSpPr>
          <p:cNvPr name="TextBox 25" id="25"/>
          <p:cNvSpPr txBox="true"/>
          <p:nvPr/>
        </p:nvSpPr>
        <p:spPr>
          <a:xfrm rot="0">
            <a:off x="12699746" y="2870474"/>
            <a:ext cx="3509057" cy="952500"/>
          </a:xfrm>
          <a:prstGeom prst="rect">
            <a:avLst/>
          </a:prstGeom>
        </p:spPr>
        <p:txBody>
          <a:bodyPr anchor="t" rtlCol="false" tIns="0" lIns="0" bIns="0" rIns="0">
            <a:spAutoFit/>
          </a:bodyPr>
          <a:lstStyle/>
          <a:p>
            <a:pPr algn="l">
              <a:lnSpc>
                <a:spcPts val="3750"/>
              </a:lnSpc>
            </a:pPr>
            <a:r>
              <a:rPr lang="en-US" sz="3000" spc="84">
                <a:solidFill>
                  <a:srgbClr val="FFFFFF"/>
                </a:solidFill>
                <a:latin typeface="Inter"/>
                <a:ea typeface="Inter"/>
                <a:cs typeface="Inter"/>
                <a:sym typeface="Inter"/>
              </a:rPr>
              <a:t>Neuroscore AI Pricing</a:t>
            </a:r>
          </a:p>
        </p:txBody>
      </p:sp>
      <p:sp>
        <p:nvSpPr>
          <p:cNvPr name="TextBox 26" id="26"/>
          <p:cNvSpPr txBox="true"/>
          <p:nvPr/>
        </p:nvSpPr>
        <p:spPr>
          <a:xfrm rot="0">
            <a:off x="12699746" y="6271137"/>
            <a:ext cx="3509057" cy="952500"/>
          </a:xfrm>
          <a:prstGeom prst="rect">
            <a:avLst/>
          </a:prstGeom>
        </p:spPr>
        <p:txBody>
          <a:bodyPr anchor="t" rtlCol="false" tIns="0" lIns="0" bIns="0" rIns="0">
            <a:spAutoFit/>
          </a:bodyPr>
          <a:lstStyle/>
          <a:p>
            <a:pPr algn="l">
              <a:lnSpc>
                <a:spcPts val="3750"/>
              </a:lnSpc>
            </a:pPr>
            <a:r>
              <a:rPr lang="en-US" sz="3000" spc="84">
                <a:solidFill>
                  <a:srgbClr val="FFFFFF"/>
                </a:solidFill>
                <a:latin typeface="Inter"/>
                <a:ea typeface="Inter"/>
                <a:cs typeface="Inter"/>
                <a:sym typeface="Inter"/>
              </a:rPr>
              <a:t>Tiered Pricing Structure</a:t>
            </a:r>
          </a:p>
        </p:txBody>
      </p:sp>
      <p:sp>
        <p:nvSpPr>
          <p:cNvPr name="TextBox 27" id="27"/>
          <p:cNvSpPr txBox="true"/>
          <p:nvPr/>
        </p:nvSpPr>
        <p:spPr>
          <a:xfrm rot="0">
            <a:off x="4585833" y="3983488"/>
            <a:ext cx="3509057" cy="1426845"/>
          </a:xfrm>
          <a:prstGeom prst="rect">
            <a:avLst/>
          </a:prstGeom>
        </p:spPr>
        <p:txBody>
          <a:bodyPr anchor="t" rtlCol="false" tIns="0" lIns="0" bIns="0" rIns="0">
            <a:spAutoFit/>
          </a:bodyPr>
          <a:lstStyle/>
          <a:p>
            <a:pPr algn="l">
              <a:lnSpc>
                <a:spcPts val="2250"/>
              </a:lnSpc>
            </a:pPr>
            <a:r>
              <a:rPr lang="en-US" sz="1800" spc="50">
                <a:solidFill>
                  <a:srgbClr val="FFFFFF"/>
                </a:solidFill>
                <a:latin typeface="Inter"/>
                <a:ea typeface="Inter"/>
                <a:cs typeface="Inter"/>
                <a:sym typeface="Inter"/>
              </a:rPr>
              <a:t>operates on a subscription basis, providing clients recurring access to our products and services for flexibility.</a:t>
            </a:r>
          </a:p>
        </p:txBody>
      </p:sp>
      <p:sp>
        <p:nvSpPr>
          <p:cNvPr name="TextBox 28" id="28"/>
          <p:cNvSpPr txBox="true"/>
          <p:nvPr/>
        </p:nvSpPr>
        <p:spPr>
          <a:xfrm rot="0">
            <a:off x="4585833" y="7384150"/>
            <a:ext cx="3509057" cy="1426845"/>
          </a:xfrm>
          <a:prstGeom prst="rect">
            <a:avLst/>
          </a:prstGeom>
        </p:spPr>
        <p:txBody>
          <a:bodyPr anchor="t" rtlCol="false" tIns="0" lIns="0" bIns="0" rIns="0">
            <a:spAutoFit/>
          </a:bodyPr>
          <a:lstStyle/>
          <a:p>
            <a:pPr algn="l">
              <a:lnSpc>
                <a:spcPts val="2250"/>
              </a:lnSpc>
            </a:pPr>
            <a:r>
              <a:rPr lang="en-US" sz="1800" spc="50">
                <a:solidFill>
                  <a:srgbClr val="FFFFFF"/>
                </a:solidFill>
                <a:latin typeface="Inter"/>
                <a:ea typeface="Inter"/>
                <a:cs typeface="Inter"/>
                <a:sym typeface="Inter"/>
              </a:rPr>
              <a:t>The Starter Plan, at $799/month, caters to small businesses/startups, while the Growth Plan offers enhanced features at a higher price.</a:t>
            </a:r>
          </a:p>
        </p:txBody>
      </p:sp>
      <p:sp>
        <p:nvSpPr>
          <p:cNvPr name="TextBox 29" id="29"/>
          <p:cNvSpPr txBox="true"/>
          <p:nvPr/>
        </p:nvSpPr>
        <p:spPr>
          <a:xfrm rot="0">
            <a:off x="12699746" y="3983488"/>
            <a:ext cx="3509057" cy="1141095"/>
          </a:xfrm>
          <a:prstGeom prst="rect">
            <a:avLst/>
          </a:prstGeom>
        </p:spPr>
        <p:txBody>
          <a:bodyPr anchor="t" rtlCol="false" tIns="0" lIns="0" bIns="0" rIns="0">
            <a:spAutoFit/>
          </a:bodyPr>
          <a:lstStyle/>
          <a:p>
            <a:pPr algn="l">
              <a:lnSpc>
                <a:spcPts val="2250"/>
              </a:lnSpc>
            </a:pPr>
            <a:r>
              <a:rPr lang="en-US" sz="1800" spc="50">
                <a:solidFill>
                  <a:srgbClr val="FFFFFF"/>
                </a:solidFill>
                <a:latin typeface="Inter"/>
                <a:ea typeface="Inter"/>
                <a:cs typeface="Inter"/>
                <a:sym typeface="Inter"/>
              </a:rPr>
              <a:t>The Basic Plan, at $999/month, offers essential features for small to medium businesses.</a:t>
            </a:r>
          </a:p>
        </p:txBody>
      </p:sp>
      <p:sp>
        <p:nvSpPr>
          <p:cNvPr name="TextBox 30" id="30"/>
          <p:cNvSpPr txBox="true"/>
          <p:nvPr/>
        </p:nvSpPr>
        <p:spPr>
          <a:xfrm rot="0">
            <a:off x="12699746" y="7384150"/>
            <a:ext cx="3509057" cy="1426845"/>
          </a:xfrm>
          <a:prstGeom prst="rect">
            <a:avLst/>
          </a:prstGeom>
        </p:spPr>
        <p:txBody>
          <a:bodyPr anchor="t" rtlCol="false" tIns="0" lIns="0" bIns="0" rIns="0">
            <a:spAutoFit/>
          </a:bodyPr>
          <a:lstStyle/>
          <a:p>
            <a:pPr algn="l">
              <a:lnSpc>
                <a:spcPts val="2250"/>
              </a:lnSpc>
            </a:pPr>
            <a:r>
              <a:rPr lang="en-US" sz="1800" spc="50">
                <a:solidFill>
                  <a:srgbClr val="FFFFFF"/>
                </a:solidFill>
                <a:latin typeface="Inter"/>
                <a:ea typeface="Inter"/>
                <a:cs typeface="Inter"/>
                <a:sym typeface="Inter"/>
              </a:rPr>
              <a:t>We provide various tiers within our subscription model to cater to the diverse needs and budgets of different types of businesses.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428911" cy="10287000"/>
          </a:xfrm>
          <a:custGeom>
            <a:avLst/>
            <a:gdLst/>
            <a:ahLst/>
            <a:cxnLst/>
            <a:rect r="r" b="b" t="t" l="l"/>
            <a:pathLst>
              <a:path h="10287000" w="8428911">
                <a:moveTo>
                  <a:pt x="0" y="0"/>
                </a:moveTo>
                <a:lnTo>
                  <a:pt x="8428911" y="0"/>
                </a:lnTo>
                <a:lnTo>
                  <a:pt x="8428911"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360211" y="2876536"/>
            <a:ext cx="2330048" cy="128153"/>
          </a:xfrm>
          <a:custGeom>
            <a:avLst/>
            <a:gdLst/>
            <a:ahLst/>
            <a:cxnLst/>
            <a:rect r="r" b="b" t="t" l="l"/>
            <a:pathLst>
              <a:path h="128153" w="2330048">
                <a:moveTo>
                  <a:pt x="0" y="0"/>
                </a:moveTo>
                <a:lnTo>
                  <a:pt x="2330047" y="0"/>
                </a:lnTo>
                <a:lnTo>
                  <a:pt x="2330047" y="128153"/>
                </a:lnTo>
                <a:lnTo>
                  <a:pt x="0" y="128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360211" y="680081"/>
            <a:ext cx="6840428" cy="1735836"/>
          </a:xfrm>
          <a:prstGeom prst="rect">
            <a:avLst/>
          </a:prstGeom>
        </p:spPr>
        <p:txBody>
          <a:bodyPr anchor="t" rtlCol="false" tIns="0" lIns="0" bIns="0" rIns="0">
            <a:spAutoFit/>
          </a:bodyPr>
          <a:lstStyle/>
          <a:p>
            <a:pPr algn="l" marL="0" indent="0" lvl="0">
              <a:lnSpc>
                <a:spcPts val="6912"/>
              </a:lnSpc>
              <a:spcBef>
                <a:spcPct val="0"/>
              </a:spcBef>
            </a:pPr>
            <a:r>
              <a:rPr lang="en-US" sz="5400" spc="577">
                <a:solidFill>
                  <a:srgbClr val="ECC670"/>
                </a:solidFill>
                <a:latin typeface="Muli Heavy"/>
                <a:ea typeface="Muli Heavy"/>
                <a:cs typeface="Muli Heavy"/>
                <a:sym typeface="Muli Heavy"/>
              </a:rPr>
              <a:t>BUSINESS MODEL</a:t>
            </a:r>
          </a:p>
        </p:txBody>
      </p:sp>
      <p:sp>
        <p:nvSpPr>
          <p:cNvPr name="TextBox 5" id="5"/>
          <p:cNvSpPr txBox="true"/>
          <p:nvPr/>
        </p:nvSpPr>
        <p:spPr>
          <a:xfrm rot="0">
            <a:off x="10052119" y="4999672"/>
            <a:ext cx="6840428" cy="2160905"/>
          </a:xfrm>
          <a:prstGeom prst="rect">
            <a:avLst/>
          </a:prstGeom>
        </p:spPr>
        <p:txBody>
          <a:bodyPr anchor="t" rtlCol="false" tIns="0" lIns="0" bIns="0" rIns="0">
            <a:spAutoFit/>
          </a:bodyPr>
          <a:lstStyle/>
          <a:p>
            <a:pPr algn="l">
              <a:lnSpc>
                <a:spcPts val="2859"/>
              </a:lnSpc>
            </a:pPr>
            <a:r>
              <a:rPr lang="en-US" sz="1999" spc="57">
                <a:solidFill>
                  <a:srgbClr val="9FA0A4"/>
                </a:solidFill>
                <a:latin typeface="Inter"/>
                <a:ea typeface="Inter"/>
                <a:cs typeface="Inter"/>
                <a:sym typeface="Inter"/>
              </a:rPr>
              <a:t>For companies of all sizes, our AutoML platform streamlines the creation, implementation, and upkeep of machine learning models. It is accessible to both technical and non-technical users with its user-friendly interface, seamless database integration, and continuous monitoring features. </a:t>
            </a:r>
          </a:p>
        </p:txBody>
      </p:sp>
      <p:sp>
        <p:nvSpPr>
          <p:cNvPr name="TextBox 6" id="6"/>
          <p:cNvSpPr txBox="true"/>
          <p:nvPr/>
        </p:nvSpPr>
        <p:spPr>
          <a:xfrm rot="0">
            <a:off x="10052119" y="8131814"/>
            <a:ext cx="6840428" cy="1437005"/>
          </a:xfrm>
          <a:prstGeom prst="rect">
            <a:avLst/>
          </a:prstGeom>
        </p:spPr>
        <p:txBody>
          <a:bodyPr anchor="t" rtlCol="false" tIns="0" lIns="0" bIns="0" rIns="0">
            <a:spAutoFit/>
          </a:bodyPr>
          <a:lstStyle/>
          <a:p>
            <a:pPr algn="l">
              <a:lnSpc>
                <a:spcPts val="2859"/>
              </a:lnSpc>
            </a:pPr>
            <a:r>
              <a:rPr lang="en-US" sz="1999" spc="57">
                <a:solidFill>
                  <a:srgbClr val="9FA0A4"/>
                </a:solidFill>
                <a:latin typeface="Inter"/>
                <a:ea typeface="Inter"/>
                <a:cs typeface="Inter"/>
                <a:sym typeface="Inter"/>
              </a:rPr>
              <a:t>Book Worm uses sophisticated big Language Models (LLM) to analyze big textual datasets naturally, produce insights, and protect data, revolutionizing data interaction. </a:t>
            </a:r>
          </a:p>
        </p:txBody>
      </p:sp>
      <p:sp>
        <p:nvSpPr>
          <p:cNvPr name="TextBox 7" id="7"/>
          <p:cNvSpPr txBox="true"/>
          <p:nvPr/>
        </p:nvSpPr>
        <p:spPr>
          <a:xfrm rot="0">
            <a:off x="9360211" y="3389108"/>
            <a:ext cx="5606193" cy="639327"/>
          </a:xfrm>
          <a:prstGeom prst="rect">
            <a:avLst/>
          </a:prstGeom>
        </p:spPr>
        <p:txBody>
          <a:bodyPr anchor="t" rtlCol="false" tIns="0" lIns="0" bIns="0" rIns="0">
            <a:spAutoFit/>
          </a:bodyPr>
          <a:lstStyle/>
          <a:p>
            <a:pPr algn="l">
              <a:lnSpc>
                <a:spcPts val="5186"/>
              </a:lnSpc>
            </a:pPr>
            <a:r>
              <a:rPr lang="en-US" sz="3704" spc="-44">
                <a:solidFill>
                  <a:srgbClr val="FFFFFF"/>
                </a:solidFill>
                <a:latin typeface="Inter Bold"/>
                <a:ea typeface="Inter Bold"/>
                <a:cs typeface="Inter Bold"/>
                <a:sym typeface="Inter Bold"/>
              </a:rPr>
              <a:t>Product Offerings:</a:t>
            </a:r>
          </a:p>
        </p:txBody>
      </p:sp>
      <p:sp>
        <p:nvSpPr>
          <p:cNvPr name="TextBox 8" id="8"/>
          <p:cNvSpPr txBox="true"/>
          <p:nvPr/>
        </p:nvSpPr>
        <p:spPr>
          <a:xfrm rot="0">
            <a:off x="9360211" y="4361810"/>
            <a:ext cx="5606193" cy="523757"/>
          </a:xfrm>
          <a:prstGeom prst="rect">
            <a:avLst/>
          </a:prstGeom>
        </p:spPr>
        <p:txBody>
          <a:bodyPr anchor="t" rtlCol="false" tIns="0" lIns="0" bIns="0" rIns="0">
            <a:spAutoFit/>
          </a:bodyPr>
          <a:lstStyle/>
          <a:p>
            <a:pPr algn="l" marL="648704" indent="-324352" lvl="1">
              <a:lnSpc>
                <a:spcPts val="4206"/>
              </a:lnSpc>
              <a:buFont typeface="Arial"/>
              <a:buChar char="•"/>
            </a:pPr>
            <a:r>
              <a:rPr lang="en-US" sz="3004" spc="-36">
                <a:solidFill>
                  <a:srgbClr val="FFFFFF"/>
                </a:solidFill>
                <a:latin typeface="Inter"/>
                <a:ea typeface="Inter"/>
                <a:cs typeface="Inter"/>
                <a:sym typeface="Inter"/>
              </a:rPr>
              <a:t>Neuroscore AI</a:t>
            </a:r>
          </a:p>
        </p:txBody>
      </p:sp>
      <p:sp>
        <p:nvSpPr>
          <p:cNvPr name="TextBox 9" id="9"/>
          <p:cNvSpPr txBox="true"/>
          <p:nvPr/>
        </p:nvSpPr>
        <p:spPr>
          <a:xfrm rot="0">
            <a:off x="9360211" y="7493952"/>
            <a:ext cx="5606193" cy="523757"/>
          </a:xfrm>
          <a:prstGeom prst="rect">
            <a:avLst/>
          </a:prstGeom>
        </p:spPr>
        <p:txBody>
          <a:bodyPr anchor="t" rtlCol="false" tIns="0" lIns="0" bIns="0" rIns="0">
            <a:spAutoFit/>
          </a:bodyPr>
          <a:lstStyle/>
          <a:p>
            <a:pPr algn="l" marL="648704" indent="-324352" lvl="1">
              <a:lnSpc>
                <a:spcPts val="4206"/>
              </a:lnSpc>
              <a:buFont typeface="Arial"/>
              <a:buChar char="•"/>
            </a:pPr>
            <a:r>
              <a:rPr lang="en-US" sz="3004" spc="-36">
                <a:solidFill>
                  <a:srgbClr val="FFFFFF"/>
                </a:solidFill>
                <a:latin typeface="Inter"/>
                <a:ea typeface="Inter"/>
                <a:cs typeface="Inter"/>
                <a:sym typeface="Inter"/>
              </a:rPr>
              <a:t>Book Worm</a:t>
            </a:r>
          </a:p>
        </p:txBody>
      </p:sp>
      <p:sp>
        <p:nvSpPr>
          <p:cNvPr name="Freeform 10" id="10"/>
          <p:cNvSpPr/>
          <p:nvPr/>
        </p:nvSpPr>
        <p:spPr>
          <a:xfrm flipH="false" flipV="false" rot="0">
            <a:off x="17221200" y="76408"/>
            <a:ext cx="997019" cy="1063487"/>
          </a:xfrm>
          <a:custGeom>
            <a:avLst/>
            <a:gdLst/>
            <a:ahLst/>
            <a:cxnLst/>
            <a:rect r="r" b="b" t="t" l="l"/>
            <a:pathLst>
              <a:path h="1063487" w="997019">
                <a:moveTo>
                  <a:pt x="0" y="0"/>
                </a:moveTo>
                <a:lnTo>
                  <a:pt x="997019" y="0"/>
                </a:lnTo>
                <a:lnTo>
                  <a:pt x="997019" y="1063487"/>
                </a:lnTo>
                <a:lnTo>
                  <a:pt x="0" y="1063487"/>
                </a:lnTo>
                <a:lnTo>
                  <a:pt x="0" y="0"/>
                </a:lnTo>
                <a:close/>
              </a:path>
            </a:pathLst>
          </a:custGeom>
          <a:blipFill>
            <a:blip r:embed="rId5"/>
            <a:stretch>
              <a:fillRect l="0" t="0" r="0" b="0"/>
            </a:stretch>
          </a:blipFill>
        </p:spPr>
      </p:sp>
      <p:grpSp>
        <p:nvGrpSpPr>
          <p:cNvPr name="Group 11" id="11"/>
          <p:cNvGrpSpPr/>
          <p:nvPr/>
        </p:nvGrpSpPr>
        <p:grpSpPr>
          <a:xfrm rot="0">
            <a:off x="744614" y="3172762"/>
            <a:ext cx="2924225" cy="3244214"/>
            <a:chOff x="0" y="0"/>
            <a:chExt cx="3898966" cy="4325619"/>
          </a:xfrm>
        </p:grpSpPr>
        <p:grpSp>
          <p:nvGrpSpPr>
            <p:cNvPr name="Group 12" id="12"/>
            <p:cNvGrpSpPr/>
            <p:nvPr/>
          </p:nvGrpSpPr>
          <p:grpSpPr>
            <a:xfrm rot="582552">
              <a:off x="214589" y="1831134"/>
              <a:ext cx="3522976" cy="2213265"/>
              <a:chOff x="0" y="0"/>
              <a:chExt cx="850481" cy="534304"/>
            </a:xfrm>
          </p:grpSpPr>
          <p:sp>
            <p:nvSpPr>
              <p:cNvPr name="Freeform 13" id="13"/>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14" id="14"/>
              <p:cNvSpPr txBox="true"/>
              <p:nvPr/>
            </p:nvSpPr>
            <p:spPr>
              <a:xfrm>
                <a:off x="79733" y="11991"/>
                <a:ext cx="691015" cy="472222"/>
              </a:xfrm>
              <a:prstGeom prst="rect">
                <a:avLst/>
              </a:prstGeom>
            </p:spPr>
            <p:txBody>
              <a:bodyPr anchor="ctr" rtlCol="false" tIns="50800" lIns="50800" bIns="50800" rIns="50800"/>
              <a:lstStyle/>
              <a:p>
                <a:pPr algn="ctr">
                  <a:lnSpc>
                    <a:spcPts val="2660"/>
                  </a:lnSpc>
                  <a:spcBef>
                    <a:spcPct val="0"/>
                  </a:spcBef>
                </a:pPr>
              </a:p>
            </p:txBody>
          </p:sp>
        </p:grpSp>
        <p:sp>
          <p:nvSpPr>
            <p:cNvPr name="Freeform 15" id="15"/>
            <p:cNvSpPr/>
            <p:nvPr/>
          </p:nvSpPr>
          <p:spPr>
            <a:xfrm flipH="false" flipV="false" rot="5628790">
              <a:off x="400193" y="-199781"/>
              <a:ext cx="2806662" cy="3427984"/>
            </a:xfrm>
            <a:custGeom>
              <a:avLst/>
              <a:gdLst/>
              <a:ahLst/>
              <a:cxnLst/>
              <a:rect r="r" b="b" t="t" l="l"/>
              <a:pathLst>
                <a:path h="3427984" w="2806662">
                  <a:moveTo>
                    <a:pt x="0" y="0"/>
                  </a:moveTo>
                  <a:lnTo>
                    <a:pt x="2806662" y="0"/>
                  </a:lnTo>
                  <a:lnTo>
                    <a:pt x="2806662" y="3427984"/>
                  </a:lnTo>
                  <a:lnTo>
                    <a:pt x="0" y="3427984"/>
                  </a:lnTo>
                  <a:lnTo>
                    <a:pt x="0" y="0"/>
                  </a:lnTo>
                  <a:close/>
                </a:path>
              </a:pathLst>
            </a:custGeom>
            <a:blipFill>
              <a:blip r:embed="rId6"/>
              <a:stretch>
                <a:fillRect l="0" t="0" r="0" b="0"/>
              </a:stretch>
            </a:blipFill>
            <a:ln cap="sq">
              <a:noFill/>
              <a:prstDash val="solid"/>
              <a:miter/>
            </a:ln>
          </p:spPr>
        </p:sp>
      </p:grpSp>
      <p:grpSp>
        <p:nvGrpSpPr>
          <p:cNvPr name="Group 16" id="16"/>
          <p:cNvGrpSpPr/>
          <p:nvPr/>
        </p:nvGrpSpPr>
        <p:grpSpPr>
          <a:xfrm rot="0">
            <a:off x="5944181" y="954177"/>
            <a:ext cx="2079467" cy="3544518"/>
            <a:chOff x="0" y="0"/>
            <a:chExt cx="2772623" cy="4726024"/>
          </a:xfrm>
        </p:grpSpPr>
        <p:grpSp>
          <p:nvGrpSpPr>
            <p:cNvPr name="Group 17" id="17"/>
            <p:cNvGrpSpPr/>
            <p:nvPr/>
          </p:nvGrpSpPr>
          <p:grpSpPr>
            <a:xfrm rot="-2858340">
              <a:off x="168125" y="2544914"/>
              <a:ext cx="2436372" cy="1530620"/>
              <a:chOff x="0" y="0"/>
              <a:chExt cx="850481" cy="534304"/>
            </a:xfrm>
          </p:grpSpPr>
          <p:sp>
            <p:nvSpPr>
              <p:cNvPr name="Freeform 18" id="18"/>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19" id="19"/>
              <p:cNvSpPr txBox="true"/>
              <p:nvPr/>
            </p:nvSpPr>
            <p:spPr>
              <a:xfrm>
                <a:off x="79733" y="11991"/>
                <a:ext cx="691015" cy="472222"/>
              </a:xfrm>
              <a:prstGeom prst="rect">
                <a:avLst/>
              </a:prstGeom>
            </p:spPr>
            <p:txBody>
              <a:bodyPr anchor="ctr" rtlCol="false" tIns="50800" lIns="50800" bIns="50800" rIns="50800"/>
              <a:lstStyle/>
              <a:p>
                <a:pPr algn="ctr">
                  <a:lnSpc>
                    <a:spcPts val="2660"/>
                  </a:lnSpc>
                  <a:spcBef>
                    <a:spcPct val="0"/>
                  </a:spcBef>
                </a:pPr>
              </a:p>
            </p:txBody>
          </p:sp>
        </p:grpSp>
        <p:sp>
          <p:nvSpPr>
            <p:cNvPr name="Freeform 20" id="20"/>
            <p:cNvSpPr/>
            <p:nvPr/>
          </p:nvSpPr>
          <p:spPr>
            <a:xfrm flipH="false" flipV="false" rot="10014817">
              <a:off x="417139" y="193395"/>
              <a:ext cx="1986586" cy="2426365"/>
            </a:xfrm>
            <a:custGeom>
              <a:avLst/>
              <a:gdLst/>
              <a:ahLst/>
              <a:cxnLst/>
              <a:rect r="r" b="b" t="t" l="l"/>
              <a:pathLst>
                <a:path h="2426365" w="1986586">
                  <a:moveTo>
                    <a:pt x="0" y="0"/>
                  </a:moveTo>
                  <a:lnTo>
                    <a:pt x="1986587" y="0"/>
                  </a:lnTo>
                  <a:lnTo>
                    <a:pt x="1986587" y="2426365"/>
                  </a:lnTo>
                  <a:lnTo>
                    <a:pt x="0" y="2426365"/>
                  </a:lnTo>
                  <a:lnTo>
                    <a:pt x="0" y="0"/>
                  </a:lnTo>
                  <a:close/>
                </a:path>
              </a:pathLst>
            </a:custGeom>
            <a:blipFill>
              <a:blip r:embed="rId7"/>
              <a:stretch>
                <a:fillRect l="0" t="0" r="0" b="0"/>
              </a:stretch>
            </a:blipFill>
          </p:spPr>
        </p:sp>
      </p:grpSp>
      <p:grpSp>
        <p:nvGrpSpPr>
          <p:cNvPr name="Group 21" id="21"/>
          <p:cNvGrpSpPr/>
          <p:nvPr/>
        </p:nvGrpSpPr>
        <p:grpSpPr>
          <a:xfrm rot="0">
            <a:off x="4214455" y="3172762"/>
            <a:ext cx="2597768" cy="2930094"/>
            <a:chOff x="0" y="0"/>
            <a:chExt cx="3463691" cy="3906792"/>
          </a:xfrm>
        </p:grpSpPr>
        <p:grpSp>
          <p:nvGrpSpPr>
            <p:cNvPr name="Group 22" id="22"/>
            <p:cNvGrpSpPr/>
            <p:nvPr/>
          </p:nvGrpSpPr>
          <p:grpSpPr>
            <a:xfrm rot="-1157540">
              <a:off x="226325" y="1587475"/>
              <a:ext cx="2989611" cy="1878185"/>
              <a:chOff x="0" y="0"/>
              <a:chExt cx="850481" cy="534304"/>
            </a:xfrm>
          </p:grpSpPr>
          <p:sp>
            <p:nvSpPr>
              <p:cNvPr name="Freeform 23" id="23"/>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24" id="24"/>
              <p:cNvSpPr txBox="true"/>
              <p:nvPr/>
            </p:nvSpPr>
            <p:spPr>
              <a:xfrm>
                <a:off x="79733" y="11991"/>
                <a:ext cx="691015" cy="472222"/>
              </a:xfrm>
              <a:prstGeom prst="rect">
                <a:avLst/>
              </a:prstGeom>
            </p:spPr>
            <p:txBody>
              <a:bodyPr anchor="ctr" rtlCol="false" tIns="50800" lIns="50800" bIns="50800" rIns="50800"/>
              <a:lstStyle/>
              <a:p>
                <a:pPr algn="ctr">
                  <a:lnSpc>
                    <a:spcPts val="2660"/>
                  </a:lnSpc>
                  <a:spcBef>
                    <a:spcPct val="0"/>
                  </a:spcBef>
                </a:pPr>
              </a:p>
            </p:txBody>
          </p:sp>
        </p:grpSp>
        <p:sp>
          <p:nvSpPr>
            <p:cNvPr name="Freeform 25" id="25"/>
            <p:cNvSpPr/>
            <p:nvPr/>
          </p:nvSpPr>
          <p:spPr>
            <a:xfrm flipH="false" flipV="false" rot="8559558">
              <a:off x="630861" y="397939"/>
              <a:ext cx="2234207" cy="2728802"/>
            </a:xfrm>
            <a:custGeom>
              <a:avLst/>
              <a:gdLst/>
              <a:ahLst/>
              <a:cxnLst/>
              <a:rect r="r" b="b" t="t" l="l"/>
              <a:pathLst>
                <a:path h="2728802" w="2234207">
                  <a:moveTo>
                    <a:pt x="0" y="0"/>
                  </a:moveTo>
                  <a:lnTo>
                    <a:pt x="2234207" y="0"/>
                  </a:lnTo>
                  <a:lnTo>
                    <a:pt x="2234207" y="2728802"/>
                  </a:lnTo>
                  <a:lnTo>
                    <a:pt x="0" y="2728802"/>
                  </a:lnTo>
                  <a:lnTo>
                    <a:pt x="0" y="0"/>
                  </a:lnTo>
                  <a:close/>
                </a:path>
              </a:pathLst>
            </a:custGeom>
            <a:blipFill>
              <a:blip r:embed="rId7"/>
              <a:stretch>
                <a:fillRect l="0" t="0" r="0" b="0"/>
              </a:stretch>
            </a:blipFill>
            <a:ln cap="sq">
              <a:noFill/>
              <a:prstDash val="solid"/>
              <a:miter/>
            </a:ln>
          </p:spPr>
        </p:sp>
      </p:grpSp>
      <p:grpSp>
        <p:nvGrpSpPr>
          <p:cNvPr name="Group 26" id="26"/>
          <p:cNvGrpSpPr/>
          <p:nvPr/>
        </p:nvGrpSpPr>
        <p:grpSpPr>
          <a:xfrm rot="195868">
            <a:off x="2188920" y="7719163"/>
            <a:ext cx="3247428" cy="2040155"/>
            <a:chOff x="0" y="0"/>
            <a:chExt cx="850481" cy="534304"/>
          </a:xfrm>
        </p:grpSpPr>
        <p:sp>
          <p:nvSpPr>
            <p:cNvPr name="Freeform 27" id="27"/>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28" id="28"/>
            <p:cNvSpPr txBox="true"/>
            <p:nvPr/>
          </p:nvSpPr>
          <p:spPr>
            <a:xfrm>
              <a:off x="79733" y="11991"/>
              <a:ext cx="691015" cy="472222"/>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7264686">
            <a:off x="2508553" y="6623233"/>
            <a:ext cx="2539438" cy="3101604"/>
          </a:xfrm>
          <a:custGeom>
            <a:avLst/>
            <a:gdLst/>
            <a:ahLst/>
            <a:cxnLst/>
            <a:rect r="r" b="b" t="t" l="l"/>
            <a:pathLst>
              <a:path h="3101604" w="2539438">
                <a:moveTo>
                  <a:pt x="0" y="0"/>
                </a:moveTo>
                <a:lnTo>
                  <a:pt x="2539438" y="0"/>
                </a:lnTo>
                <a:lnTo>
                  <a:pt x="2539438" y="3101604"/>
                </a:lnTo>
                <a:lnTo>
                  <a:pt x="0" y="3101604"/>
                </a:lnTo>
                <a:lnTo>
                  <a:pt x="0" y="0"/>
                </a:lnTo>
                <a:close/>
              </a:path>
            </a:pathLst>
          </a:custGeom>
          <a:blipFill>
            <a:blip r:embed="rId6"/>
            <a:stretch>
              <a:fillRect l="0" t="0" r="0" b="0"/>
            </a:stretch>
          </a:blipFill>
          <a:ln cap="sq">
            <a:noFill/>
            <a:prstDash val="solid"/>
            <a:miter/>
          </a:ln>
        </p:spPr>
      </p:sp>
      <p:grpSp>
        <p:nvGrpSpPr>
          <p:cNvPr name="Group 30" id="30"/>
          <p:cNvGrpSpPr/>
          <p:nvPr/>
        </p:nvGrpSpPr>
        <p:grpSpPr>
          <a:xfrm rot="195868">
            <a:off x="2158684" y="7207193"/>
            <a:ext cx="3077953" cy="1933685"/>
            <a:chOff x="0" y="0"/>
            <a:chExt cx="850481" cy="534304"/>
          </a:xfrm>
        </p:grpSpPr>
        <p:sp>
          <p:nvSpPr>
            <p:cNvPr name="Freeform 31" id="31"/>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32" id="32"/>
            <p:cNvSpPr txBox="true"/>
            <p:nvPr/>
          </p:nvSpPr>
          <p:spPr>
            <a:xfrm>
              <a:off x="79733" y="11991"/>
              <a:ext cx="691015" cy="472222"/>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7264686">
            <a:off x="2326094" y="6142783"/>
            <a:ext cx="2539438" cy="3101604"/>
          </a:xfrm>
          <a:custGeom>
            <a:avLst/>
            <a:gdLst/>
            <a:ahLst/>
            <a:cxnLst/>
            <a:rect r="r" b="b" t="t" l="l"/>
            <a:pathLst>
              <a:path h="3101604" w="2539438">
                <a:moveTo>
                  <a:pt x="0" y="0"/>
                </a:moveTo>
                <a:lnTo>
                  <a:pt x="2539438" y="0"/>
                </a:lnTo>
                <a:lnTo>
                  <a:pt x="2539438" y="3101604"/>
                </a:lnTo>
                <a:lnTo>
                  <a:pt x="0" y="3101604"/>
                </a:lnTo>
                <a:lnTo>
                  <a:pt x="0" y="0"/>
                </a:lnTo>
                <a:close/>
              </a:path>
            </a:pathLst>
          </a:custGeom>
          <a:blipFill>
            <a:blip r:embed="rId6"/>
            <a:stretch>
              <a:fillRect l="0" t="0" r="0" b="0"/>
            </a:stretch>
          </a:blipFill>
          <a:ln cap="sq">
            <a:noFill/>
            <a:prstDash val="solid"/>
            <a:miter/>
          </a:ln>
        </p:spPr>
      </p:sp>
      <p:grpSp>
        <p:nvGrpSpPr>
          <p:cNvPr name="Group 34" id="34"/>
          <p:cNvGrpSpPr/>
          <p:nvPr/>
        </p:nvGrpSpPr>
        <p:grpSpPr>
          <a:xfrm rot="195868">
            <a:off x="2361289" y="6738213"/>
            <a:ext cx="3077953" cy="1933685"/>
            <a:chOff x="0" y="0"/>
            <a:chExt cx="850481" cy="534304"/>
          </a:xfrm>
        </p:grpSpPr>
        <p:sp>
          <p:nvSpPr>
            <p:cNvPr name="Freeform 35" id="35"/>
            <p:cNvSpPr/>
            <p:nvPr/>
          </p:nvSpPr>
          <p:spPr>
            <a:xfrm flipH="false" flipV="false" rot="0">
              <a:off x="0" y="0"/>
              <a:ext cx="850481" cy="534304"/>
            </a:xfrm>
            <a:custGeom>
              <a:avLst/>
              <a:gdLst/>
              <a:ahLst/>
              <a:cxnLst/>
              <a:rect r="r" b="b" t="t" l="l"/>
              <a:pathLst>
                <a:path h="534304" w="850481">
                  <a:moveTo>
                    <a:pt x="425240" y="0"/>
                  </a:moveTo>
                  <a:cubicBezTo>
                    <a:pt x="190387" y="0"/>
                    <a:pt x="0" y="119608"/>
                    <a:pt x="0" y="267152"/>
                  </a:cubicBezTo>
                  <a:cubicBezTo>
                    <a:pt x="0" y="414696"/>
                    <a:pt x="190387" y="534304"/>
                    <a:pt x="425240" y="534304"/>
                  </a:cubicBezTo>
                  <a:cubicBezTo>
                    <a:pt x="660094" y="534304"/>
                    <a:pt x="850481" y="414696"/>
                    <a:pt x="850481" y="267152"/>
                  </a:cubicBezTo>
                  <a:cubicBezTo>
                    <a:pt x="850481" y="119608"/>
                    <a:pt x="660094" y="0"/>
                    <a:pt x="425240" y="0"/>
                  </a:cubicBezTo>
                  <a:close/>
                </a:path>
              </a:pathLst>
            </a:custGeom>
            <a:solidFill>
              <a:srgbClr val="000000">
                <a:alpha val="29804"/>
              </a:srgbClr>
            </a:solidFill>
          </p:spPr>
        </p:sp>
        <p:sp>
          <p:nvSpPr>
            <p:cNvPr name="TextBox 36" id="36"/>
            <p:cNvSpPr txBox="true"/>
            <p:nvPr/>
          </p:nvSpPr>
          <p:spPr>
            <a:xfrm>
              <a:off x="79733" y="11991"/>
              <a:ext cx="691015" cy="472222"/>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7264686">
            <a:off x="2690818" y="5833162"/>
            <a:ext cx="2539438" cy="3101604"/>
          </a:xfrm>
          <a:custGeom>
            <a:avLst/>
            <a:gdLst/>
            <a:ahLst/>
            <a:cxnLst/>
            <a:rect r="r" b="b" t="t" l="l"/>
            <a:pathLst>
              <a:path h="3101604" w="2539438">
                <a:moveTo>
                  <a:pt x="0" y="0"/>
                </a:moveTo>
                <a:lnTo>
                  <a:pt x="2539438" y="0"/>
                </a:lnTo>
                <a:lnTo>
                  <a:pt x="2539438" y="3101605"/>
                </a:lnTo>
                <a:lnTo>
                  <a:pt x="0" y="3101605"/>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989" t="0" r="-7989" b="0"/>
            </a:stretch>
          </a:blipFill>
        </p:spPr>
      </p:sp>
      <p:sp>
        <p:nvSpPr>
          <p:cNvPr name="AutoShape 3" id="3"/>
          <p:cNvSpPr/>
          <p:nvPr/>
        </p:nvSpPr>
        <p:spPr>
          <a:xfrm>
            <a:off x="1274508" y="4479475"/>
            <a:ext cx="1175849" cy="0"/>
          </a:xfrm>
          <a:prstGeom prst="line">
            <a:avLst/>
          </a:prstGeom>
          <a:ln cap="flat" w="19050">
            <a:solidFill>
              <a:srgbClr val="BB9B55"/>
            </a:solidFill>
            <a:prstDash val="solid"/>
            <a:headEnd type="none" len="sm" w="sm"/>
            <a:tailEnd type="none" len="sm" w="sm"/>
          </a:ln>
        </p:spPr>
      </p:sp>
      <p:sp>
        <p:nvSpPr>
          <p:cNvPr name="AutoShape 4" id="4"/>
          <p:cNvSpPr/>
          <p:nvPr/>
        </p:nvSpPr>
        <p:spPr>
          <a:xfrm rot="-5400000">
            <a:off x="7940447" y="5508015"/>
            <a:ext cx="2691013" cy="0"/>
          </a:xfrm>
          <a:prstGeom prst="line">
            <a:avLst/>
          </a:prstGeom>
          <a:ln cap="rnd" w="38100">
            <a:solidFill>
              <a:srgbClr val="FFFFFF"/>
            </a:solidFill>
            <a:prstDash val="sysDot"/>
            <a:headEnd type="none" len="sm" w="sm"/>
            <a:tailEnd type="none" len="sm" w="sm"/>
          </a:ln>
        </p:spPr>
      </p:sp>
      <p:sp>
        <p:nvSpPr>
          <p:cNvPr name="AutoShape 5" id="5"/>
          <p:cNvSpPr/>
          <p:nvPr/>
        </p:nvSpPr>
        <p:spPr>
          <a:xfrm rot="-5400000">
            <a:off x="8226363" y="1035875"/>
            <a:ext cx="2115163" cy="0"/>
          </a:xfrm>
          <a:prstGeom prst="line">
            <a:avLst/>
          </a:prstGeom>
          <a:ln cap="rnd" w="38100">
            <a:solidFill>
              <a:srgbClr val="FFFFFF"/>
            </a:solidFill>
            <a:prstDash val="sysDot"/>
            <a:headEnd type="none" len="sm" w="sm"/>
            <a:tailEnd type="none" len="sm" w="sm"/>
          </a:ln>
        </p:spPr>
      </p:sp>
      <p:sp>
        <p:nvSpPr>
          <p:cNvPr name="Freeform 6" id="6"/>
          <p:cNvSpPr/>
          <p:nvPr/>
        </p:nvSpPr>
        <p:spPr>
          <a:xfrm flipH="false" flipV="false" rot="0">
            <a:off x="97400" y="76408"/>
            <a:ext cx="997019" cy="1063487"/>
          </a:xfrm>
          <a:custGeom>
            <a:avLst/>
            <a:gdLst/>
            <a:ahLst/>
            <a:cxnLst/>
            <a:rect r="r" b="b" t="t" l="l"/>
            <a:pathLst>
              <a:path h="1063487" w="997019">
                <a:moveTo>
                  <a:pt x="0" y="0"/>
                </a:moveTo>
                <a:lnTo>
                  <a:pt x="997018" y="0"/>
                </a:lnTo>
                <a:lnTo>
                  <a:pt x="997018" y="1063487"/>
                </a:lnTo>
                <a:lnTo>
                  <a:pt x="0" y="1063487"/>
                </a:lnTo>
                <a:lnTo>
                  <a:pt x="0" y="0"/>
                </a:lnTo>
                <a:close/>
              </a:path>
            </a:pathLst>
          </a:custGeom>
          <a:blipFill>
            <a:blip r:embed="rId3"/>
            <a:stretch>
              <a:fillRect l="0" t="0" r="0" b="0"/>
            </a:stretch>
          </a:blipFill>
        </p:spPr>
      </p:sp>
      <p:sp>
        <p:nvSpPr>
          <p:cNvPr name="Freeform 7" id="7"/>
          <p:cNvSpPr/>
          <p:nvPr/>
        </p:nvSpPr>
        <p:spPr>
          <a:xfrm flipH="false" flipV="false" rot="0">
            <a:off x="8396113" y="2248462"/>
            <a:ext cx="1797140" cy="1797140"/>
          </a:xfrm>
          <a:custGeom>
            <a:avLst/>
            <a:gdLst/>
            <a:ahLst/>
            <a:cxnLst/>
            <a:rect r="r" b="b" t="t" l="l"/>
            <a:pathLst>
              <a:path h="1797140" w="1797140">
                <a:moveTo>
                  <a:pt x="0" y="0"/>
                </a:moveTo>
                <a:lnTo>
                  <a:pt x="1797140" y="0"/>
                </a:lnTo>
                <a:lnTo>
                  <a:pt x="1797140" y="1797140"/>
                </a:lnTo>
                <a:lnTo>
                  <a:pt x="0" y="1797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385374" y="7005921"/>
            <a:ext cx="1797140" cy="1797140"/>
          </a:xfrm>
          <a:custGeom>
            <a:avLst/>
            <a:gdLst/>
            <a:ahLst/>
            <a:cxnLst/>
            <a:rect r="r" b="b" t="t" l="l"/>
            <a:pathLst>
              <a:path h="1797140" w="1797140">
                <a:moveTo>
                  <a:pt x="0" y="0"/>
                </a:moveTo>
                <a:lnTo>
                  <a:pt x="1797140" y="0"/>
                </a:lnTo>
                <a:lnTo>
                  <a:pt x="1797140" y="1797140"/>
                </a:lnTo>
                <a:lnTo>
                  <a:pt x="0" y="1797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74508" y="6869684"/>
            <a:ext cx="5586392" cy="2511806"/>
          </a:xfrm>
          <a:prstGeom prst="rect">
            <a:avLst/>
          </a:prstGeom>
        </p:spPr>
        <p:txBody>
          <a:bodyPr anchor="t" rtlCol="false" tIns="0" lIns="0" bIns="0" rIns="0">
            <a:spAutoFit/>
          </a:bodyPr>
          <a:lstStyle/>
          <a:p>
            <a:pPr algn="l">
              <a:lnSpc>
                <a:spcPts val="2526"/>
              </a:lnSpc>
            </a:pPr>
            <a:r>
              <a:rPr lang="en-US" sz="1899" spc="58">
                <a:solidFill>
                  <a:srgbClr val="9FA0A4"/>
                </a:solidFill>
                <a:latin typeface="Inter"/>
                <a:ea typeface="Inter"/>
                <a:cs typeface="Inter"/>
                <a:sym typeface="Inter"/>
              </a:rPr>
              <a:t>Our significant traction in the market is evidenced by the tangible value our products have delivered to clients. Through case studies and testimonials, we can showcase how our solutions have helped businesses improve operational efficiency, make data-driven decisions, and achieve measurable outcomes.</a:t>
            </a:r>
          </a:p>
        </p:txBody>
      </p:sp>
      <p:sp>
        <p:nvSpPr>
          <p:cNvPr name="TextBox 10" id="10"/>
          <p:cNvSpPr txBox="true"/>
          <p:nvPr/>
        </p:nvSpPr>
        <p:spPr>
          <a:xfrm rot="0">
            <a:off x="11246645" y="3052630"/>
            <a:ext cx="5211832" cy="1988820"/>
          </a:xfrm>
          <a:prstGeom prst="rect">
            <a:avLst/>
          </a:prstGeom>
        </p:spPr>
        <p:txBody>
          <a:bodyPr anchor="t" rtlCol="false" tIns="0" lIns="0" bIns="0" rIns="0">
            <a:spAutoFit/>
          </a:bodyPr>
          <a:lstStyle/>
          <a:p>
            <a:pPr algn="l">
              <a:lnSpc>
                <a:spcPts val="2265"/>
              </a:lnSpc>
            </a:pPr>
            <a:r>
              <a:rPr lang="en-US" sz="1500" spc="69">
                <a:solidFill>
                  <a:srgbClr val="9FA0A4"/>
                </a:solidFill>
                <a:latin typeface="Inter"/>
                <a:ea typeface="Inter"/>
                <a:cs typeface="Inter"/>
                <a:sym typeface="Inter"/>
              </a:rPr>
              <a:t>While our products have undergone rigorous testing and validation processes, we are committed to continuous improvement. Feedback from clients and insights gained from real-world usage are incorporated into iterative development cycles, ensuring that our solutions remain at the forefront of innovation and meet evolving market needs.</a:t>
            </a:r>
          </a:p>
        </p:txBody>
      </p:sp>
      <p:sp>
        <p:nvSpPr>
          <p:cNvPr name="TextBox 11" id="11"/>
          <p:cNvSpPr txBox="true"/>
          <p:nvPr/>
        </p:nvSpPr>
        <p:spPr>
          <a:xfrm rot="0">
            <a:off x="11246645" y="1747915"/>
            <a:ext cx="5192782" cy="1189872"/>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Continuous Product Improvement</a:t>
            </a:r>
          </a:p>
        </p:txBody>
      </p:sp>
      <p:sp>
        <p:nvSpPr>
          <p:cNvPr name="TextBox 12" id="12"/>
          <p:cNvSpPr txBox="true"/>
          <p:nvPr/>
        </p:nvSpPr>
        <p:spPr>
          <a:xfrm rot="0">
            <a:off x="1274508" y="5517680"/>
            <a:ext cx="5192782" cy="1189872"/>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Demonstrated Value to Clients</a:t>
            </a:r>
          </a:p>
        </p:txBody>
      </p:sp>
      <p:sp>
        <p:nvSpPr>
          <p:cNvPr name="TextBox 13" id="13"/>
          <p:cNvSpPr txBox="true"/>
          <p:nvPr/>
        </p:nvSpPr>
        <p:spPr>
          <a:xfrm rot="0">
            <a:off x="11246645" y="8221345"/>
            <a:ext cx="5211832" cy="845820"/>
          </a:xfrm>
          <a:prstGeom prst="rect">
            <a:avLst/>
          </a:prstGeom>
        </p:spPr>
        <p:txBody>
          <a:bodyPr anchor="t" rtlCol="false" tIns="0" lIns="0" bIns="0" rIns="0">
            <a:spAutoFit/>
          </a:bodyPr>
          <a:lstStyle/>
          <a:p>
            <a:pPr algn="l">
              <a:lnSpc>
                <a:spcPts val="2265"/>
              </a:lnSpc>
            </a:pPr>
            <a:r>
              <a:rPr lang="en-US" sz="1500" spc="69">
                <a:solidFill>
                  <a:srgbClr val="9FA0A4"/>
                </a:solidFill>
                <a:latin typeface="Inter"/>
                <a:ea typeface="Inter"/>
                <a:cs typeface="Inter"/>
                <a:sym typeface="Inter"/>
              </a:rPr>
              <a:t>These testing and validation efforts demonstrate our commitment to delivering high-quality solutions that meet the needs and expectations of our clients.</a:t>
            </a:r>
          </a:p>
        </p:txBody>
      </p:sp>
      <p:sp>
        <p:nvSpPr>
          <p:cNvPr name="TextBox 14" id="14"/>
          <p:cNvSpPr txBox="true"/>
          <p:nvPr/>
        </p:nvSpPr>
        <p:spPr>
          <a:xfrm rot="0">
            <a:off x="11246645" y="6917173"/>
            <a:ext cx="5192782" cy="1189872"/>
          </a:xfrm>
          <a:prstGeom prst="rect">
            <a:avLst/>
          </a:prstGeom>
        </p:spPr>
        <p:txBody>
          <a:bodyPr anchor="t" rtlCol="false" tIns="0" lIns="0" bIns="0" rIns="0">
            <a:spAutoFit/>
          </a:bodyPr>
          <a:lstStyle/>
          <a:p>
            <a:pPr algn="l">
              <a:lnSpc>
                <a:spcPts val="4766"/>
              </a:lnSpc>
            </a:pPr>
            <a:r>
              <a:rPr lang="en-US" sz="3404" spc="-40">
                <a:solidFill>
                  <a:srgbClr val="FFFFFF"/>
                </a:solidFill>
                <a:latin typeface="Inter"/>
                <a:ea typeface="Inter"/>
                <a:cs typeface="Inter"/>
                <a:sym typeface="Inter"/>
              </a:rPr>
              <a:t>Rigorous Testing and Validation Processes</a:t>
            </a:r>
          </a:p>
        </p:txBody>
      </p:sp>
      <p:sp>
        <p:nvSpPr>
          <p:cNvPr name="TextBox 15" id="15"/>
          <p:cNvSpPr txBox="true"/>
          <p:nvPr/>
        </p:nvSpPr>
        <p:spPr>
          <a:xfrm rot="0">
            <a:off x="1267008" y="1493983"/>
            <a:ext cx="6389334" cy="1735836"/>
          </a:xfrm>
          <a:prstGeom prst="rect">
            <a:avLst/>
          </a:prstGeom>
        </p:spPr>
        <p:txBody>
          <a:bodyPr anchor="t" rtlCol="false" tIns="0" lIns="0" bIns="0" rIns="0">
            <a:spAutoFit/>
          </a:bodyPr>
          <a:lstStyle/>
          <a:p>
            <a:pPr algn="l" marL="0" indent="0" lvl="0">
              <a:lnSpc>
                <a:spcPts val="6912"/>
              </a:lnSpc>
              <a:spcBef>
                <a:spcPct val="0"/>
              </a:spcBef>
            </a:pPr>
            <a:r>
              <a:rPr lang="en-US" sz="5400" spc="577" strike="noStrike" u="none">
                <a:solidFill>
                  <a:srgbClr val="ECC670"/>
                </a:solidFill>
                <a:latin typeface="Muli Heavy"/>
                <a:ea typeface="Muli Heavy"/>
                <a:cs typeface="Muli Heavy"/>
                <a:sym typeface="Muli Heavy"/>
              </a:rPr>
              <a:t>TRACTION AND VALIDATION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DAF_LsZ-jCk</dc:identifier>
  <dcterms:modified xsi:type="dcterms:W3CDTF">2011-08-01T06:04:30Z</dcterms:modified>
  <cp:revision>1</cp:revision>
  <dc:title>DATACORE CONSULTANTS LLP SEED NEW</dc:title>
</cp:coreProperties>
</file>